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848" r:id="rId2"/>
    <p:sldId id="257" r:id="rId3"/>
    <p:sldId id="1089" r:id="rId4"/>
    <p:sldId id="1090" r:id="rId5"/>
    <p:sldId id="847" r:id="rId6"/>
    <p:sldId id="838" r:id="rId7"/>
    <p:sldId id="1091" r:id="rId8"/>
    <p:sldId id="845" r:id="rId9"/>
    <p:sldId id="291" r:id="rId10"/>
    <p:sldId id="841" r:id="rId11"/>
    <p:sldId id="846" r:id="rId12"/>
    <p:sldId id="799" r:id="rId13"/>
    <p:sldId id="803" r:id="rId14"/>
    <p:sldId id="804" r:id="rId15"/>
    <p:sldId id="805" r:id="rId16"/>
    <p:sldId id="807" r:id="rId17"/>
    <p:sldId id="809" r:id="rId18"/>
    <p:sldId id="842" r:id="rId19"/>
    <p:sldId id="810" r:id="rId20"/>
    <p:sldId id="812" r:id="rId21"/>
    <p:sldId id="813" r:id="rId22"/>
    <p:sldId id="814" r:id="rId23"/>
    <p:sldId id="815" r:id="rId24"/>
    <p:sldId id="817" r:id="rId25"/>
    <p:sldId id="818" r:id="rId26"/>
    <p:sldId id="819" r:id="rId27"/>
    <p:sldId id="820" r:id="rId28"/>
    <p:sldId id="821" r:id="rId29"/>
    <p:sldId id="822" r:id="rId30"/>
    <p:sldId id="844" r:id="rId31"/>
    <p:sldId id="824" r:id="rId32"/>
    <p:sldId id="825" r:id="rId33"/>
    <p:sldId id="826" r:id="rId34"/>
    <p:sldId id="827" r:id="rId35"/>
    <p:sldId id="828" r:id="rId36"/>
    <p:sldId id="264" r:id="rId37"/>
    <p:sldId id="829" r:id="rId38"/>
    <p:sldId id="830" r:id="rId39"/>
    <p:sldId id="832" r:id="rId40"/>
    <p:sldId id="834" r:id="rId41"/>
    <p:sldId id="836" r:id="rId42"/>
    <p:sldId id="790" r:id="rId43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95DF16-B072-461B-9463-CF28750CB27B}">
          <p14:sldIdLst>
            <p14:sldId id="848"/>
            <p14:sldId id="257"/>
            <p14:sldId id="1089"/>
            <p14:sldId id="1090"/>
            <p14:sldId id="847"/>
            <p14:sldId id="838"/>
            <p14:sldId id="1091"/>
            <p14:sldId id="845"/>
            <p14:sldId id="291"/>
            <p14:sldId id="841"/>
            <p14:sldId id="846"/>
            <p14:sldId id="799"/>
            <p14:sldId id="803"/>
            <p14:sldId id="804"/>
            <p14:sldId id="805"/>
            <p14:sldId id="807"/>
            <p14:sldId id="809"/>
            <p14:sldId id="842"/>
            <p14:sldId id="810"/>
            <p14:sldId id="812"/>
            <p14:sldId id="813"/>
            <p14:sldId id="814"/>
            <p14:sldId id="815"/>
            <p14:sldId id="817"/>
            <p14:sldId id="818"/>
            <p14:sldId id="819"/>
            <p14:sldId id="820"/>
            <p14:sldId id="821"/>
            <p14:sldId id="822"/>
            <p14:sldId id="844"/>
            <p14:sldId id="824"/>
            <p14:sldId id="825"/>
            <p14:sldId id="826"/>
            <p14:sldId id="827"/>
            <p14:sldId id="828"/>
            <p14:sldId id="264"/>
            <p14:sldId id="829"/>
            <p14:sldId id="830"/>
            <p14:sldId id="832"/>
            <p14:sldId id="834"/>
            <p14:sldId id="836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3026" userDrawn="1">
          <p15:clr>
            <a:srgbClr val="A4A3A4"/>
          </p15:clr>
        </p15:guide>
        <p15:guide id="10" pos="204" userDrawn="1">
          <p15:clr>
            <a:srgbClr val="A4A3A4"/>
          </p15:clr>
        </p15:guide>
        <p15:guide id="11" pos="2517" userDrawn="1">
          <p15:clr>
            <a:srgbClr val="A4A3A4"/>
          </p15:clr>
        </p15:guide>
        <p15:guide id="12" pos="431" userDrawn="1">
          <p15:clr>
            <a:srgbClr val="A4A3A4"/>
          </p15:clr>
        </p15:guide>
        <p15:guide id="13" orient="horz" pos="486" userDrawn="1">
          <p15:clr>
            <a:srgbClr val="A4A3A4"/>
          </p15:clr>
        </p15:guide>
        <p15:guide id="14" orient="horz" pos="758" userDrawn="1">
          <p15:clr>
            <a:srgbClr val="A4A3A4"/>
          </p15:clr>
        </p15:guide>
        <p15:guide id="16" orient="horz" pos="10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AFC"/>
    <a:srgbClr val="0AB2BA"/>
    <a:srgbClr val="10CE9C"/>
    <a:srgbClr val="007EB0"/>
    <a:srgbClr val="0C5CA4"/>
    <a:srgbClr val="0076A3"/>
    <a:srgbClr val="1C999C"/>
    <a:srgbClr val="54A20E"/>
    <a:srgbClr val="0E6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8" autoAdjust="0"/>
    <p:restoredTop sz="97030" autoAdjust="0"/>
  </p:normalViewPr>
  <p:slideViewPr>
    <p:cSldViewPr>
      <p:cViewPr varScale="1">
        <p:scale>
          <a:sx n="151" d="100"/>
          <a:sy n="151" d="100"/>
        </p:scale>
        <p:origin x="824" y="184"/>
      </p:cViewPr>
      <p:guideLst>
        <p:guide orient="horz" pos="123"/>
        <p:guide pos="295"/>
        <p:guide pos="3787"/>
        <p:guide orient="horz" pos="3026"/>
        <p:guide pos="204"/>
        <p:guide pos="2517"/>
        <p:guide pos="431"/>
        <p:guide orient="horz" pos="486"/>
        <p:guide orient="horz" pos="758"/>
        <p:guide orient="horz" pos="1030"/>
      </p:guideLst>
    </p:cSldViewPr>
  </p:slideViewPr>
  <p:outlineViewPr>
    <p:cViewPr>
      <p:scale>
        <a:sx n="25" d="100"/>
        <a:sy n="25" d="100"/>
      </p:scale>
      <p:origin x="0" y="-18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6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7FED-F064-4CBC-9BBB-7623E9DD0B85}" type="datetimeFigureOut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2022. 6. 6.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09AB-3BE7-4AFB-8DE2-E0024338E384}" type="slidenum"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50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7B47AA1E-77FB-43DB-A1EF-13FD4601E1CB}" type="datetimeFigureOut">
              <a:rPr lang="ko-KR" altLang="en-US" smtClean="0"/>
              <a:pPr/>
              <a:t>2022. 6. 6.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fld id="{8D041AF3-492D-4A22-94C2-082532C36E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itchFamily="50" charset="-127"/>
        <a:ea typeface="나눔바른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4b15224b0_0_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114b15224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41AF3-492D-4A22-94C2-082532C36E9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56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16_서울대\02_콘텐츠개발\02_기획\01_과정기획\02_교양강좌\PPT템플릿\2차 수정\[교양강좌,교수강의]PPT템플릿_타입B_수정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 hangingPunct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 hangingPunct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 hangingPunct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 hangingPunct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 hangingPunct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69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59C2707-3DD1-6C49-ABF7-5A95FBB82E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 hangingPunct="0">
              <a:lnSpc>
                <a:spcPct val="125000"/>
              </a:lnSpc>
              <a:buFont typeface="+mj-lt"/>
              <a:buAutoNum type="arabicPeriod"/>
              <a:defRPr sz="2400" b="1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eaLnBrk="0" latinLnBrk="0" hangingPunct="0">
              <a:lnSpc>
                <a:spcPct val="125000"/>
              </a:lnSpc>
              <a:buFontTx/>
              <a:buBlip>
                <a:blip r:embed="rId2"/>
              </a:buBlip>
              <a:defRPr sz="20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eaLnBrk="0" latinLnBrk="0" hangingPunct="0">
              <a:lnSpc>
                <a:spcPct val="125000"/>
              </a:lnSpc>
              <a:buFontTx/>
              <a:buBlip>
                <a:blip r:embed="rId3"/>
              </a:buBlip>
              <a:defRPr sz="18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eaLnBrk="0" latinLnBrk="0" hangingPunct="0">
              <a:lnSpc>
                <a:spcPct val="125000"/>
              </a:lnSpc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eaLnBrk="0" latinLnBrk="0" hangingPunct="0">
              <a:lnSpc>
                <a:spcPct val="125000"/>
              </a:lnSpc>
              <a:buFont typeface="Arial" panose="020B0604020202020204" pitchFamily="34" charset="0"/>
              <a:buChar char="•"/>
              <a:defRPr sz="160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923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fontAlgn="base"/>
            <a:endParaRPr lang="ko-KR" altLang="en-US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BA45F-1460-4FFC-97F4-6CEAA1B99C18}"/>
              </a:ext>
            </a:extLst>
          </p:cNvPr>
          <p:cNvSpPr txBox="1"/>
          <p:nvPr userDrawn="1"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Stuart Russell &amp; Peter </a:t>
            </a:r>
            <a:r>
              <a:rPr kumimoji="1" lang="en-US" altLang="ko-KR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kumimoji="1" lang="ko-KR" alt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(2021),</a:t>
            </a:r>
            <a:r>
              <a:rPr kumimoji="1" lang="ko-KR" alt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Artificial Intelligence: A Modern Approach (4th Edition)</a:t>
            </a:r>
            <a:endParaRPr lang="en-US" sz="1100" dirty="0">
              <a:solidFill>
                <a:srgbClr val="551111"/>
              </a:solidFill>
              <a:latin typeface="Times New Roman" panose="02020603050405020304" pitchFamily="18" charset="0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FA44A-4683-45CC-9296-76215A7C5B72}"/>
              </a:ext>
            </a:extLst>
          </p:cNvPr>
          <p:cNvSpPr txBox="1"/>
          <p:nvPr userDrawn="1"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FD7DC0-0036-4543-B1C3-23A408FDE266}" type="slidenum">
              <a:rPr lang="en-US" sz="1200" smtClean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pPr algn="r"/>
              <a:t>‹#›</a:t>
            </a:fld>
            <a:r>
              <a:rPr lang="en-US" sz="1200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/ 42</a:t>
            </a:r>
            <a:endParaRPr lang="en-US" sz="1200" dirty="0">
              <a:solidFill>
                <a:srgbClr val="5511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61" r:id="rId3"/>
    <p:sldLayoutId id="214748366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9"/>
          <p:cNvSpPr txBox="1">
            <a:spLocks/>
          </p:cNvSpPr>
          <p:nvPr/>
        </p:nvSpPr>
        <p:spPr>
          <a:xfrm>
            <a:off x="467544" y="771550"/>
            <a:ext cx="6258070" cy="637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/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sp>
        <p:nvSpPr>
          <p:cNvPr id="8" name="제목 9"/>
          <p:cNvSpPr txBox="1">
            <a:spLocks/>
          </p:cNvSpPr>
          <p:nvPr/>
        </p:nvSpPr>
        <p:spPr>
          <a:xfrm>
            <a:off x="467544" y="1535795"/>
            <a:ext cx="6840760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Utility-Based Agents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864F5842-D0B0-4993-9B4C-8DFABBD18C65}"/>
              </a:ext>
            </a:extLst>
          </p:cNvPr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서울대학교 컴퓨터공학부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담당 교수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장병탁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Seoul National University</a:t>
            </a:r>
          </a:p>
          <a:p>
            <a:pPr algn="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Byoung-Tak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Zhang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C5935B-7285-674D-91C2-AA4181ABABD2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8</a:t>
            </a:r>
            <a:r>
              <a:rPr kumimoji="1" lang="ko-KR" altLang="en-US" sz="2800" b="1" dirty="0">
                <a:latin typeface="+mj-lt"/>
              </a:rPr>
              <a:t>일 수요일 </a:t>
            </a:r>
            <a:r>
              <a:rPr kumimoji="1" lang="en-US" altLang="ko-KR" sz="2800" b="1" dirty="0">
                <a:latin typeface="+mj-lt"/>
              </a:rPr>
              <a:t>4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05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7272808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13.1 Sequential Decision Problems</a:t>
            </a:r>
          </a:p>
        </p:txBody>
      </p:sp>
    </p:spTree>
    <p:extLst>
      <p:ext uri="{BB962C8B-B14F-4D97-AF65-F5344CB8AC3E}">
        <p14:creationId xmlns:p14="http://schemas.microsoft.com/office/powerpoint/2010/main" val="152346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(1/7)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2739"/>
            <a:ext cx="5472608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Utility &amp; Expected utility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400" b="0" dirty="0"/>
              <a:t>The </a:t>
            </a:r>
            <a:r>
              <a:rPr lang="en-US" altLang="ko-KR" sz="1400" b="0" dirty="0">
                <a:solidFill>
                  <a:srgbClr val="0000FF"/>
                </a:solidFill>
              </a:rPr>
              <a:t>utility function </a:t>
            </a:r>
            <a:r>
              <a:rPr lang="en-US" altLang="ko-KR" sz="1400" dirty="0"/>
              <a:t>assigns</a:t>
            </a:r>
            <a:r>
              <a:rPr lang="en-US" altLang="ko-KR" sz="1400" dirty="0">
                <a:solidFill>
                  <a:srgbClr val="0000FF"/>
                </a:solidFill>
              </a:rPr>
              <a:t> a single number </a:t>
            </a:r>
            <a:r>
              <a:rPr lang="en-US" altLang="ko-KR" sz="1400" dirty="0"/>
              <a:t>to express</a:t>
            </a:r>
            <a:r>
              <a:rPr lang="en-US" altLang="ko-KR" sz="1400" dirty="0">
                <a:solidFill>
                  <a:srgbClr val="0000FF"/>
                </a:solidFill>
              </a:rPr>
              <a:t> the desirability of a state</a:t>
            </a:r>
            <a:endParaRPr lang="en-US" altLang="ko-KR" sz="1400" b="0" dirty="0"/>
          </a:p>
          <a:p>
            <a:pPr lvl="1">
              <a:buFont typeface="Wingdings" pitchFamily="2" charset="2"/>
              <a:buChar char="Ø"/>
            </a:pPr>
            <a:r>
              <a:rPr lang="en-US" altLang="ko-KR" sz="1400" dirty="0">
                <a:solidFill>
                  <a:srgbClr val="0000FF"/>
                </a:solidFill>
              </a:rPr>
              <a:t>The expected utility of an action </a:t>
            </a:r>
            <a:r>
              <a:rPr lang="en-US" altLang="ko-KR" sz="1400" dirty="0"/>
              <a:t>given the evidence, </a:t>
            </a:r>
            <a:r>
              <a:rPr lang="en-US" altLang="ko-KR" sz="1400" i="1" dirty="0">
                <a:solidFill>
                  <a:srgbClr val="C00000"/>
                </a:solidFill>
              </a:rPr>
              <a:t>EU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i="1" dirty="0">
                <a:solidFill>
                  <a:srgbClr val="C00000"/>
                </a:solidFill>
              </a:rPr>
              <a:t>a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  <a:r>
              <a:rPr lang="en-US" altLang="ko-KR" sz="1400" i="1" dirty="0"/>
              <a:t>, </a:t>
            </a:r>
            <a:r>
              <a:rPr lang="en-US" altLang="ko-KR" sz="1400" dirty="0"/>
              <a:t>is just the expected utility average utility value of the outcomes, </a:t>
            </a:r>
            <a:r>
              <a:rPr lang="en-US" altLang="ko-KR" sz="1400" dirty="0">
                <a:solidFill>
                  <a:srgbClr val="0000FF"/>
                </a:solidFill>
              </a:rPr>
              <a:t>weighted</a:t>
            </a:r>
            <a:r>
              <a:rPr lang="en-US" altLang="ko-KR" sz="1400" dirty="0"/>
              <a:t> by the </a:t>
            </a:r>
            <a:r>
              <a:rPr lang="en-US" altLang="ko-KR" sz="1400" dirty="0">
                <a:solidFill>
                  <a:srgbClr val="C00000"/>
                </a:solidFill>
              </a:rPr>
              <a:t>probability</a:t>
            </a:r>
            <a:r>
              <a:rPr lang="en-US" altLang="ko-KR" sz="1400" dirty="0"/>
              <a:t> that the outcome occurs:</a:t>
            </a:r>
          </a:p>
          <a:p>
            <a:pPr lvl="2">
              <a:buFont typeface="Wingdings" pitchFamily="2" charset="2"/>
              <a:buChar char="Ø"/>
            </a:pPr>
            <a:endParaRPr lang="en-US" altLang="ko-KR" sz="1200" b="0" dirty="0"/>
          </a:p>
          <a:p>
            <a:pPr lvl="2">
              <a:buFont typeface="Wingdings" pitchFamily="2" charset="2"/>
              <a:buChar char="Ø"/>
            </a:pPr>
            <a:endParaRPr lang="en-US" altLang="ko-KR" sz="1200" b="0" dirty="0"/>
          </a:p>
          <a:p>
            <a:pPr lvl="1">
              <a:buFont typeface="Wingdings" pitchFamily="2" charset="2"/>
              <a:buChar char="Ø"/>
            </a:pPr>
            <a:r>
              <a:rPr lang="en-US" altLang="ko-KR" sz="1400" dirty="0">
                <a:solidFill>
                  <a:srgbClr val="0000FF"/>
                </a:solidFill>
              </a:rPr>
              <a:t>The maximum expected utility </a:t>
            </a:r>
            <a:r>
              <a:rPr lang="en-US" altLang="ko-KR" sz="1400" dirty="0"/>
              <a:t>(MEU) : a </a:t>
            </a:r>
            <a:r>
              <a:rPr lang="en-US" altLang="ko-KR" sz="1400" dirty="0">
                <a:solidFill>
                  <a:srgbClr val="0000FF"/>
                </a:solidFill>
              </a:rPr>
              <a:t>rational agent </a:t>
            </a:r>
            <a:r>
              <a:rPr lang="en-US" altLang="ko-KR" sz="1400" dirty="0">
                <a:solidFill>
                  <a:srgbClr val="C00000"/>
                </a:solidFill>
              </a:rPr>
              <a:t>should choose </a:t>
            </a:r>
            <a:r>
              <a:rPr lang="en-US" altLang="ko-KR" sz="1400" dirty="0"/>
              <a:t>the action that </a:t>
            </a:r>
            <a:r>
              <a:rPr lang="en-US" altLang="ko-KR" sz="1400" dirty="0">
                <a:solidFill>
                  <a:srgbClr val="C00000"/>
                </a:solidFill>
              </a:rPr>
              <a:t>maximizes the agent’s expected utility</a:t>
            </a:r>
            <a:r>
              <a:rPr lang="en-US" altLang="ko-KR" sz="1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BD50F-D4FB-234F-BE72-735544F96BAC}"/>
              </a:ext>
            </a:extLst>
          </p:cNvPr>
          <p:cNvSpPr txBox="1"/>
          <p:nvPr/>
        </p:nvSpPr>
        <p:spPr>
          <a:xfrm>
            <a:off x="6114956" y="3406865"/>
            <a:ext cx="267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F7972-A353-2149-8FE0-ADBFC8D2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42"/>
          <a:stretch/>
        </p:blipFill>
        <p:spPr>
          <a:xfrm>
            <a:off x="2060381" y="2859782"/>
            <a:ext cx="2790990" cy="425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0B6678-7D18-5245-B8E8-34981EF4A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5" t="11879" b="13124"/>
          <a:stretch/>
        </p:blipFill>
        <p:spPr>
          <a:xfrm>
            <a:off x="2058002" y="3936995"/>
            <a:ext cx="2012685" cy="359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BBA364-17AB-174B-9AFE-C1A09967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537" y="1390641"/>
            <a:ext cx="3052274" cy="201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B4D0D-4518-0849-9A0A-AC1091068A20}"/>
              </a:ext>
            </a:extLst>
          </p:cNvPr>
          <p:cNvSpPr txBox="1"/>
          <p:nvPr/>
        </p:nvSpPr>
        <p:spPr>
          <a:xfrm>
            <a:off x="-36512" y="4948014"/>
            <a:ext cx="6984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90787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(2/7)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5040560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</a:t>
                </a:r>
                <a:r>
                  <a:rPr lang="en-US" altLang="ko-KR" dirty="0"/>
                  <a:t>Decision Process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The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utility function </a:t>
                </a:r>
                <a:r>
                  <a:rPr lang="en-US" altLang="ko-KR" sz="1600" b="0" dirty="0"/>
                  <a:t>will depend</a:t>
                </a:r>
                <a:r>
                  <a:rPr lang="ko-KR" altLang="en-US" sz="1600" b="0" dirty="0"/>
                  <a:t> </a:t>
                </a:r>
                <a:r>
                  <a:rPr lang="en-US" altLang="ko-KR" sz="1600" b="0" dirty="0"/>
                  <a:t>on a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sequence of states</a:t>
                </a:r>
                <a:r>
                  <a:rPr lang="en-US" altLang="ko-KR" sz="1600" b="0" dirty="0"/>
                  <a:t>—an </a:t>
                </a:r>
                <a:r>
                  <a:rPr lang="en-US" altLang="ko-KR" sz="1600" b="1" dirty="0"/>
                  <a:t>environment history</a:t>
                </a:r>
                <a:r>
                  <a:rPr lang="en-US" altLang="ko-KR" sz="1600" b="0" dirty="0"/>
                  <a:t>—rather than on a single state.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Because the decision problem is sequential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In each state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b="0" dirty="0"/>
                  <a:t>, the agent receives a </a:t>
                </a:r>
                <a:r>
                  <a:rPr lang="en-US" altLang="ko-KR" sz="1600" b="1" dirty="0">
                    <a:solidFill>
                      <a:srgbClr val="0000FF"/>
                    </a:solidFill>
                  </a:rPr>
                  <a:t>reward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600" b="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which may be</a:t>
                </a:r>
                <a:r>
                  <a:rPr lang="ko-KR" altLang="en-US" sz="1400" b="0" dirty="0"/>
                  <a:t> </a:t>
                </a:r>
                <a:r>
                  <a:rPr lang="en-US" altLang="ko-KR" sz="1400" b="0" dirty="0"/>
                  <a:t>positive or negative, but must be bounded.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5040560" cy="4105275"/>
              </a:xfrm>
              <a:blipFill>
                <a:blip r:embed="rId2"/>
                <a:stretch>
                  <a:fillRect l="-17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28BB6D7-3E58-E94D-8719-54BCEAE1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13614"/>
            <a:ext cx="3462304" cy="199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BD50F-D4FB-234F-BE72-735544F96BAC}"/>
              </a:ext>
            </a:extLst>
          </p:cNvPr>
          <p:cNvSpPr txBox="1"/>
          <p:nvPr/>
        </p:nvSpPr>
        <p:spPr>
          <a:xfrm>
            <a:off x="5931417" y="3005738"/>
            <a:ext cx="2966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321072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(3/7)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2) Markov Decision Process (MDP)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A sequential decision problem for a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600" b="0" dirty="0">
                    <a:solidFill>
                      <a:srgbClr val="C00000"/>
                    </a:solidFill>
                  </a:rPr>
                  <a:t>fully observable, stochastic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 environment </a:t>
                </a:r>
                <a:r>
                  <a:rPr lang="en-US" altLang="ko-KR" sz="1600" b="0" dirty="0"/>
                  <a:t>with a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Markovian transition model </a:t>
                </a:r>
                <a:r>
                  <a:rPr lang="en-US" altLang="ko-KR" sz="1600" b="0" dirty="0"/>
                  <a:t>and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additive rewards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Consists of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set of states (with an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b="0" dirty="0"/>
                  <a:t>)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set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Actions</a:t>
                </a:r>
                <a:r>
                  <a:rPr lang="en-US" altLang="ko-KR" sz="1400" b="0" dirty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400" b="0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ko-KR" sz="1400" b="0" dirty="0"/>
                  <a:t>of actions in each state</a:t>
                </a:r>
                <a:endParaRPr lang="en-US" altLang="ko-KR" sz="14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transition model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′|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b="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reward function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altLang="ko-KR" sz="1400" b="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1" dirty="0"/>
                  <a:t>Policy</a:t>
                </a:r>
                <a:r>
                  <a:rPr lang="en-US" altLang="ko-KR" sz="1600" b="0" dirty="0"/>
                  <a:t> is a solution that must specify what the agent should do for </a:t>
                </a:r>
                <a:r>
                  <a:rPr lang="en-US" altLang="ko-KR" sz="1600" b="0" i="1" dirty="0"/>
                  <a:t>any </a:t>
                </a:r>
                <a:r>
                  <a:rPr lang="en-US" altLang="ko-KR" sz="1600" b="0" dirty="0"/>
                  <a:t>state that the agent might reach.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An </a:t>
                </a:r>
                <a:r>
                  <a:rPr lang="en-US" sz="1600" b="1" dirty="0"/>
                  <a:t>optimal policy </a:t>
                </a:r>
                <a:r>
                  <a:rPr lang="en-US" sz="1600" dirty="0"/>
                  <a:t>is a policy that yields the highest expected utility.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10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(4/7)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843558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Markov Decision Process (MDP) contd.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12FB92-F759-4B40-A059-77E4F8F2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6" y="1275606"/>
            <a:ext cx="5436964" cy="3462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EDD6E-1CF8-644C-A775-EE55EB6D209B}"/>
              </a:ext>
            </a:extLst>
          </p:cNvPr>
          <p:cNvSpPr txBox="1"/>
          <p:nvPr/>
        </p:nvSpPr>
        <p:spPr>
          <a:xfrm>
            <a:off x="899592" y="4711937"/>
            <a:ext cx="8651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11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21045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(5/7)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568952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3) Utilities over Time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The first question to answer is whether there is a </a:t>
                </a:r>
                <a:r>
                  <a:rPr lang="en-US" altLang="ko-KR" sz="1600" b="1" dirty="0"/>
                  <a:t>finite horizon </a:t>
                </a:r>
                <a:r>
                  <a:rPr lang="en-US" altLang="ko-KR" sz="1600" b="0" dirty="0"/>
                  <a:t>or an </a:t>
                </a:r>
                <a:r>
                  <a:rPr lang="en-US" altLang="ko-KR" sz="1600" b="1" dirty="0"/>
                  <a:t>infinite horizon</a:t>
                </a:r>
                <a:r>
                  <a:rPr lang="en-US" altLang="ko-KR" sz="1600" dirty="0"/>
                  <a:t> </a:t>
                </a:r>
                <a:r>
                  <a:rPr lang="en-US" altLang="ko-KR" sz="1600" b="0" dirty="0"/>
                  <a:t>for decision making.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1" dirty="0">
                    <a:solidFill>
                      <a:srgbClr val="0000FF"/>
                    </a:solidFill>
                  </a:rPr>
                  <a:t>Finite horizon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There is a </a:t>
                </a:r>
                <a:r>
                  <a:rPr lang="en-US" altLang="ko-KR" sz="1400" b="0" i="1" dirty="0">
                    <a:solidFill>
                      <a:srgbClr val="0000FF"/>
                    </a:solidFill>
                  </a:rPr>
                  <a:t>fixed  </a:t>
                </a:r>
                <a:r>
                  <a:rPr lang="en-US" altLang="ko-KR" sz="1400" b="0" dirty="0">
                    <a:solidFill>
                      <a:srgbClr val="0000FF"/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400" b="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400" b="0" dirty="0"/>
                  <a:t>after which nothing matters.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The </a:t>
                </a:r>
                <a:r>
                  <a:rPr lang="en-US" altLang="ko-KR" sz="1400" b="1" dirty="0"/>
                  <a:t>optimal policy </a:t>
                </a:r>
                <a:r>
                  <a:rPr lang="en-US" altLang="ko-KR" sz="1400" b="0" dirty="0"/>
                  <a:t>for a finite horizon is </a:t>
                </a:r>
                <a:r>
                  <a:rPr lang="en-US" altLang="ko-KR" sz="1400" b="1" dirty="0">
                    <a:solidFill>
                      <a:srgbClr val="0000FF"/>
                    </a:solidFill>
                  </a:rPr>
                  <a:t>nonstationary</a:t>
                </a:r>
                <a:r>
                  <a:rPr lang="en-US" altLang="ko-KR" sz="1400" b="0" dirty="0"/>
                  <a:t>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1" dirty="0">
                    <a:solidFill>
                      <a:srgbClr val="0000FF"/>
                    </a:solidFill>
                  </a:rPr>
                  <a:t>Infinite horizon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With </a:t>
                </a:r>
                <a:r>
                  <a:rPr lang="en-US" altLang="ko-KR" sz="1400" b="0" dirty="0">
                    <a:solidFill>
                      <a:srgbClr val="0000FF"/>
                    </a:solidFill>
                  </a:rPr>
                  <a:t>no fixed time limit</a:t>
                </a:r>
                <a:r>
                  <a:rPr lang="en-US" altLang="ko-KR" sz="1400" b="0" dirty="0"/>
                  <a:t>, there is no reason to behave differently in the same state at different times.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T</a:t>
                </a:r>
                <a:r>
                  <a:rPr lang="en-US" altLang="ko-KR" sz="1400" b="0" dirty="0"/>
                  <a:t>he optimal action depends only on the current state, and the optimal policy is </a:t>
                </a:r>
                <a:r>
                  <a:rPr lang="en-US" altLang="ko-KR" sz="1400" b="1" dirty="0">
                    <a:solidFill>
                      <a:srgbClr val="0000FF"/>
                    </a:solidFill>
                  </a:rPr>
                  <a:t>stationary</a:t>
                </a:r>
                <a:r>
                  <a:rPr lang="en-US" altLang="ko-KR" sz="1400" b="0" dirty="0"/>
                  <a:t>.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568952" cy="4105275"/>
              </a:xfrm>
              <a:blipFill>
                <a:blip r:embed="rId2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60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</a:t>
            </a:r>
            <a:r>
              <a:rPr lang="en-US" altLang="ko-KR" dirty="0"/>
              <a:t> (6/7)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4) Assigning Utilities to Sequences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1" dirty="0"/>
                  <a:t>Additive rewards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sz="16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. . .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14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b="1" dirty="0"/>
                  <a:t>Discounted rewards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. . .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altLang="ko-KR" sz="14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1" dirty="0"/>
                  <a:t>discount factor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/>
                  <a:t> (</a:t>
                </a:r>
                <a14:m>
                  <m:oMath xmlns:m="http://schemas.openxmlformats.org/officeDocument/2006/math"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&lt; 1 </m:t>
                    </m:r>
                  </m:oMath>
                </a14:m>
                <a:r>
                  <a:rPr lang="en-US" altLang="ko-KR" sz="1400" dirty="0"/>
                  <a:t>):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solidFill>
                      <a:srgbClr val="0000FF"/>
                    </a:solidFill>
                  </a:rPr>
                  <a:t> is close to 0</a:t>
                </a:r>
                <a:r>
                  <a:rPr lang="en-US" altLang="ko-KR" sz="1400" dirty="0"/>
                  <a:t>, small weight on distant futures.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solidFill>
                      <a:srgbClr val="0000FF"/>
                    </a:solidFill>
                  </a:rPr>
                  <a:t> is 1</a:t>
                </a:r>
                <a:r>
                  <a:rPr lang="en-US" altLang="ko-KR" sz="1400" dirty="0"/>
                  <a:t>, discounted rewards equivalent to additive rewards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dirty="0"/>
                  <a:t>With discounted rewards, 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the utility of an infinite sequence is finite</a:t>
                </a:r>
                <a:r>
                  <a:rPr lang="en-US" altLang="ko-KR" sz="1400" dirty="0"/>
                  <a:t>. If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r>
                  <a:rPr lang="en-US" altLang="ko-KR" sz="1400" dirty="0"/>
                  <a:t> and rewards are bounded by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ko-KR" sz="1400" dirty="0"/>
                  <a:t>, we have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. . .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/(1−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FF"/>
                  </a:solidFill>
                </a:endParaRP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b="1" dirty="0"/>
                  <a:t>Proper policy:</a:t>
                </a:r>
                <a:r>
                  <a:rPr lang="en-US" altLang="ko-KR" sz="1400" dirty="0"/>
                  <a:t> a policy that is guaranteed to reach a terminal state. </a:t>
                </a:r>
              </a:p>
              <a:p>
                <a:pPr marL="914400" lvl="2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4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Sequential Decision Problems (7/7)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5) Optimal Policies and the Utilities of States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expected utility obtained by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executing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starting in </a:t>
                </a:r>
                <a:r>
                  <a:rPr lang="en-US" altLang="ko-KR" sz="1600" i="1" dirty="0">
                    <a:solidFill>
                      <a:srgbClr val="0000FF"/>
                    </a:solidFill>
                  </a:rPr>
                  <a:t>s</a:t>
                </a:r>
                <a:r>
                  <a:rPr lang="en-US" altLang="ko-KR" sz="1600" dirty="0"/>
                  <a:t> is given by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4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4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600" dirty="0"/>
                  <a:t> to denote one of these policies: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utility function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allows the agent to select actions by using the principle of maximum expected utility--choose the action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that maximizes the expected utility of the subsequent state</a:t>
                </a:r>
                <a:r>
                  <a:rPr lang="en-US" altLang="ko-KR" sz="1600" dirty="0"/>
                  <a:t>: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ko-KR" sz="1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′)+</m:t>
                    </m:r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D8BA6A-CB28-416B-973A-CDADFF948F62}"/>
                  </a:ext>
                </a:extLst>
              </p:cNvPr>
              <p:cNvSpPr txBox="1"/>
              <p:nvPr/>
            </p:nvSpPr>
            <p:spPr>
              <a:xfrm>
                <a:off x="1369013" y="1851670"/>
                <a:ext cx="3156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ko-KR" altLang="en-US" sz="1400" dirty="0" err="1">
                  <a:latin typeface="나눔바른고딕" panose="020B0603020101020101" pitchFamily="34" charset="-127"/>
                  <a:ea typeface="나눔바른고딕" panose="020B0603020101020101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D8BA6A-CB28-416B-973A-CDADFF94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13" y="1851670"/>
                <a:ext cx="3156890" cy="307777"/>
              </a:xfrm>
              <a:prstGeom prst="rect">
                <a:avLst/>
              </a:prstGeom>
              <a:blipFill>
                <a:blip r:embed="rId3"/>
                <a:stretch>
                  <a:fillRect l="-803" t="-100000" b="-17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55A184B-2FC0-D14B-9378-3024F7533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15" y="1680520"/>
            <a:ext cx="2582310" cy="1264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C942F-D2C9-A045-A979-7467E366BB1D}"/>
              </a:ext>
            </a:extLst>
          </p:cNvPr>
          <p:cNvSpPr txBox="1"/>
          <p:nvPr/>
        </p:nvSpPr>
        <p:spPr>
          <a:xfrm>
            <a:off x="611560" y="4928056"/>
            <a:ext cx="6264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3636954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048672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13.2 Algorithms for MDPs</a:t>
            </a:r>
          </a:p>
        </p:txBody>
      </p:sp>
    </p:spTree>
    <p:extLst>
      <p:ext uri="{BB962C8B-B14F-4D97-AF65-F5344CB8AC3E}">
        <p14:creationId xmlns:p14="http://schemas.microsoft.com/office/powerpoint/2010/main" val="303830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(1/11)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914747"/>
                <a:ext cx="554461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1) The Bellman Equation for Utilities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>
                    <a:solidFill>
                      <a:srgbClr val="0000FF"/>
                    </a:solidFill>
                  </a:rPr>
                  <a:t>utility of a state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600" dirty="0"/>
                  <a:t>is the immediate reward for </a:t>
                </a:r>
              </a:p>
              <a:p>
                <a:pPr marL="457200" lvl="1" indent="0">
                  <a:buNone/>
                </a:pPr>
                <a:r>
                  <a:rPr lang="en-US" altLang="ko-KR" sz="1600" dirty="0"/>
                  <a:t>      that state plus the expected discounted utility </a:t>
                </a:r>
              </a:p>
              <a:p>
                <a:pPr marL="457200" lvl="1" indent="0">
                  <a:buNone/>
                </a:pPr>
                <a:r>
                  <a:rPr lang="en-US" altLang="ko-KR" sz="1600" dirty="0"/>
                  <a:t>      of the next state,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1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This is called the </a:t>
                </a:r>
                <a:r>
                  <a:rPr lang="en-US" altLang="ko-KR" sz="1400" b="1" dirty="0">
                    <a:solidFill>
                      <a:srgbClr val="0000FF"/>
                    </a:solidFill>
                  </a:rPr>
                  <a:t>Bellman Equation</a:t>
                </a:r>
                <a:r>
                  <a:rPr lang="en-US" altLang="ko-KR" sz="14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Bellman equations for the 4×3 world (for (1,1)):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914747"/>
                <a:ext cx="5544616" cy="4105275"/>
              </a:xfrm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6FE488-2492-41ED-9C01-DF708B07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867894"/>
            <a:ext cx="6367909" cy="1008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09A670-194A-C84C-AF5A-440F5A18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175" y="914747"/>
            <a:ext cx="3561337" cy="219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37D99-CED2-3349-BEB4-03C31061B8BD}"/>
              </a:ext>
            </a:extLst>
          </p:cNvPr>
          <p:cNvSpPr txBox="1"/>
          <p:nvPr/>
        </p:nvSpPr>
        <p:spPr>
          <a:xfrm>
            <a:off x="6624316" y="3107886"/>
            <a:ext cx="2519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422D89-C66C-D94B-ACA0-B89187B9DADE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19885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114b15224b0_0_0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114b15224b0_0_0"/>
          <p:cNvSpPr txBox="1"/>
          <p:nvPr/>
        </p:nvSpPr>
        <p:spPr>
          <a:xfrm>
            <a:off x="539552" y="1131590"/>
            <a:ext cx="5682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114b15224b0_0_0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40" name="Google Shape;40;g114b15224b0_0_0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/>
          </a:p>
        </p:txBody>
      </p:sp>
      <p:sp>
        <p:nvSpPr>
          <p:cNvPr id="41" name="Google Shape;41;g114b15224b0_0_0"/>
          <p:cNvSpPr txBox="1"/>
          <p:nvPr/>
        </p:nvSpPr>
        <p:spPr>
          <a:xfrm>
            <a:off x="467544" y="1535795"/>
            <a:ext cx="601216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차시 </a:t>
            </a:r>
            <a:r>
              <a:rPr lang="en-US" altLang="ko-KR" sz="3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Utility-Based Agents</a:t>
            </a:r>
          </a:p>
        </p:txBody>
      </p:sp>
      <p:sp>
        <p:nvSpPr>
          <p:cNvPr id="42" name="Google Shape;42;g114b15224b0_0_0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 컴퓨터공학부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 교수: 장병탁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 Zhang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8;g114b15224b0_0_0">
            <a:extLst>
              <a:ext uri="{FF2B5EF4-FFF2-40B4-BE49-F238E27FC236}">
                <a16:creationId xmlns:a16="http://schemas.microsoft.com/office/drawing/2014/main" id="{DECF5DDF-FDDB-6049-B7EC-43FD22FAF092}"/>
              </a:ext>
            </a:extLst>
          </p:cNvPr>
          <p:cNvSpPr/>
          <p:nvPr/>
        </p:nvSpPr>
        <p:spPr>
          <a:xfrm>
            <a:off x="0" y="713175"/>
            <a:ext cx="9144000" cy="4430325"/>
          </a:xfrm>
          <a:prstGeom prst="rect">
            <a:avLst/>
          </a:prstGeom>
          <a:solidFill>
            <a:schemeClr val="lt1">
              <a:alpha val="4863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6D209C-A398-0C48-8AED-B5848F73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5798"/>
            <a:ext cx="6388100" cy="3556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914747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2) The Value Iteration Algorithm</a:t>
            </a:r>
          </a:p>
          <a:p>
            <a:pPr lvl="1"/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675A291-A98D-E348-9265-F063A4AFB198}"/>
                  </a:ext>
                </a:extLst>
              </p:cNvPr>
              <p:cNvSpPr/>
              <p:nvPr/>
            </p:nvSpPr>
            <p:spPr>
              <a:xfrm>
                <a:off x="4726379" y="3023358"/>
                <a:ext cx="4248472" cy="584519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n-US" altLang="ko-KR" sz="13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13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675A291-A98D-E348-9265-F063A4AF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79" y="3023358"/>
                <a:ext cx="4248472" cy="584519"/>
              </a:xfrm>
              <a:prstGeom prst="rect">
                <a:avLst/>
              </a:prstGeom>
              <a:blipFill>
                <a:blip r:embed="rId3"/>
                <a:stretch>
                  <a:fillRect t="-110417" b="-1562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3D79C5E-860B-BA45-B5A7-D41BCBD482DB}"/>
              </a:ext>
            </a:extLst>
          </p:cNvPr>
          <p:cNvSpPr/>
          <p:nvPr/>
        </p:nvSpPr>
        <p:spPr>
          <a:xfrm>
            <a:off x="4932040" y="2684804"/>
            <a:ext cx="1481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update</a:t>
            </a:r>
            <a:endParaRPr lang="ko-KR" altLang="en-US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F65D9-5181-5243-852C-2758A7C91065}"/>
              </a:ext>
            </a:extLst>
          </p:cNvPr>
          <p:cNvSpPr txBox="1"/>
          <p:nvPr/>
        </p:nvSpPr>
        <p:spPr>
          <a:xfrm>
            <a:off x="1136882" y="4715215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479672-A3E1-7C4E-9075-941C48F1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(2/11)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59F9F5-CC5D-E442-8733-F235F6BC2D6E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763197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20DB78-55C8-FD4B-B385-F8986ADA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7" y="1322387"/>
            <a:ext cx="6032500" cy="350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915566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2) The Value Iteration Algorithm (cont.)</a:t>
            </a:r>
          </a:p>
          <a:p>
            <a:pPr lvl="1"/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DCA1A0-C6C8-2341-95DC-65732E0BB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89"/>
          <a:stretch/>
        </p:blipFill>
        <p:spPr>
          <a:xfrm>
            <a:off x="6679895" y="1851063"/>
            <a:ext cx="2356601" cy="1078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C8B3E1-DCB7-B945-863F-E010358C3E09}"/>
              </a:ext>
            </a:extLst>
          </p:cNvPr>
          <p:cNvSpPr txBox="1"/>
          <p:nvPr/>
        </p:nvSpPr>
        <p:spPr>
          <a:xfrm>
            <a:off x="6624316" y="3251083"/>
            <a:ext cx="2519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30C4F1-64D4-ED4B-BB1E-797595BF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(3/11)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6B5D2C-75B0-7F4D-B218-7F21CBF03E5E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265398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1560" y="915566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3) </a:t>
            </a:r>
            <a:r>
              <a:rPr lang="en-US" altLang="ko-KR" sz="2000" dirty="0"/>
              <a:t>Convergence of Value Iteration (1/4)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600" dirty="0"/>
              <a:t>The basic concept used in showing that value iteration converges is the notion of a </a:t>
            </a:r>
            <a:r>
              <a:rPr lang="en-US" altLang="ko-KR" sz="1600" b="1" dirty="0">
                <a:solidFill>
                  <a:srgbClr val="0000FF"/>
                </a:solidFill>
              </a:rPr>
              <a:t>contraction</a:t>
            </a:r>
            <a:r>
              <a:rPr lang="en-US" altLang="ko-KR" sz="1600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600" dirty="0" err="1"/>
              <a:t>E.g</a:t>
            </a:r>
            <a:r>
              <a:rPr lang="en-US" altLang="ko-KR" sz="1600" dirty="0"/>
              <a:t> the function </a:t>
            </a:r>
            <a:r>
              <a:rPr lang="en-US" altLang="ko-KR" sz="1600" dirty="0">
                <a:solidFill>
                  <a:srgbClr val="0000FF"/>
                </a:solidFill>
              </a:rPr>
              <a:t>“divide by two”</a:t>
            </a:r>
            <a:r>
              <a:rPr lang="en-US" altLang="ko-KR" sz="1600" dirty="0"/>
              <a:t> is a contraction. This function has a </a:t>
            </a:r>
            <a:r>
              <a:rPr lang="en-US" altLang="ko-KR" sz="1600" dirty="0">
                <a:solidFill>
                  <a:srgbClr val="0000FF"/>
                </a:solidFill>
              </a:rPr>
              <a:t>fixed point</a:t>
            </a:r>
            <a:r>
              <a:rPr lang="en-US" altLang="ko-KR" sz="1600" dirty="0"/>
              <a:t>, namely zero.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600" dirty="0"/>
              <a:t>Two important properties of contractions: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400" dirty="0">
                <a:solidFill>
                  <a:srgbClr val="0000FF"/>
                </a:solidFill>
              </a:rPr>
              <a:t>A contraction has only one fixed point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400" dirty="0">
                <a:solidFill>
                  <a:srgbClr val="0000FF"/>
                </a:solidFill>
              </a:rPr>
              <a:t>When the function is applied to any argument, the value must get closer to the fixed point</a:t>
            </a:r>
            <a:endParaRPr lang="en-US" altLang="ko-KR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234863-C2E0-E147-9E20-8980731D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(4/11)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0113E-DC47-FB42-8840-A2C37C7FEDB9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15427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560" y="914747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en-US" altLang="ko-KR" sz="2000" dirty="0"/>
                  <a:t>Convergence of Value Iteration (2/4)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 err="1"/>
                  <a:t>the</a:t>
                </a:r>
                <a:r>
                  <a:rPr lang="en-US" altLang="ko-KR" sz="1400" dirty="0"/>
                  <a:t> Bellman update operator that is applied simultaneously to update the utility of every state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400" dirty="0"/>
                  <a:t>the vector of utilities for all the states at the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400" dirty="0"/>
                  <a:t>-</a:t>
                </a:r>
                <a:r>
                  <a:rPr lang="en-US" altLang="ko-KR" sz="1400" dirty="0" err="1"/>
                  <a:t>th</a:t>
                </a:r>
                <a:r>
                  <a:rPr lang="en-US" altLang="ko-KR" sz="1400" dirty="0"/>
                  <a:t> iteration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The </a:t>
                </a:r>
                <a:r>
                  <a:rPr lang="en-US" altLang="ko-KR" sz="1400" b="1" dirty="0"/>
                  <a:t>Bellman update equation </a:t>
                </a:r>
                <a:r>
                  <a:rPr lang="en-US" altLang="ko-KR" sz="1400" dirty="0"/>
                  <a:t>can be written as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The </a:t>
                </a:r>
                <a:r>
                  <a:rPr lang="en-US" altLang="ko-KR" sz="1400" b="1" dirty="0"/>
                  <a:t>max norm </a:t>
                </a:r>
                <a:r>
                  <a:rPr lang="en-US" altLang="ko-KR" sz="1400" dirty="0"/>
                  <a:t>to measure distances between utility vectors: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sz="14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 dirty="0"/>
                  <a:t> be any two utility vectors. Then we have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altLang="ko-KR" sz="1400" dirty="0">
                    <a:solidFill>
                      <a:srgbClr val="FF0000"/>
                    </a:solidFill>
                  </a:rPr>
                  <a:t>	</a:t>
                </a:r>
                <a:r>
                  <a:rPr lang="en-US" altLang="ko-KR" sz="1400" b="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‖≤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‖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altLang="ko-KR" sz="1400" dirty="0">
                    <a:solidFill>
                      <a:srgbClr val="C00000"/>
                    </a:solidFill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Bellman update is a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contraction </a:t>
                </a:r>
                <a:r>
                  <a:rPr lang="en-US" altLang="ko-KR" sz="1400" dirty="0"/>
                  <a:t>by a factor of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/>
                  <a:t> on the space of utility vectors.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In particular, we can replace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400" dirty="0"/>
                  <a:t> with the true utilities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sz="1400" dirty="0"/>
                  <a:t>, for which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𝐵𝑈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sz="1400" dirty="0"/>
                  <a:t>.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Then we obtain the inequality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altLang="ko-KR" sz="1400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𝐵𝑈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‖≤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if we view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‖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altLang="ko-KR" sz="1400" dirty="0"/>
                  <a:t> as the error in the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, we see that the error is reduced by a factor of at least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/>
                  <a:t> on each iteration.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400" dirty="0"/>
                  <a:t>This means that value iteration converges exponentially fast. </a:t>
                </a:r>
              </a:p>
              <a:p>
                <a:pPr lvl="2">
                  <a:buFont typeface="Wingdings" pitchFamily="2" charset="2"/>
                  <a:buChar char="Ø"/>
                </a:pPr>
                <a:endParaRPr lang="en-US" altLang="ko-KR" sz="1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560" y="914747"/>
                <a:ext cx="8424936" cy="4105275"/>
              </a:xfrm>
              <a:blipFill>
                <a:blip r:embed="rId2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8CA28578-0521-3043-90BA-FC5EC92E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(5/11)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2AAD04-E761-054F-9479-186858E4A3C2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328534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560" y="915566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3) Convergence of Value Iteration (3/4)</a:t>
                </a:r>
                <a:endParaRPr lang="en-US" altLang="ko-KR" sz="2000" dirty="0"/>
              </a:p>
              <a:p>
                <a:pPr lvl="1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altLang="ko-KR" sz="1600" dirty="0"/>
                  <a:t>We can calculate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the number of iterations required to reach a specified error bound</a:t>
                </a:r>
                <a:r>
                  <a:rPr lang="en-US" altLang="ko-KR" sz="1600" dirty="0"/>
                  <a:t> as follows: </a:t>
                </a:r>
              </a:p>
              <a:p>
                <a:pPr lvl="2"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First, the utilities of all states are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bounded</a:t>
                </a:r>
                <a:r>
                  <a:rPr lang="en-US" altLang="ko-KR" sz="1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/(1−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.</a:t>
                </a:r>
              </a:p>
              <a:p>
                <a:pPr lvl="2"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Maximum initial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/(1−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.</a:t>
                </a:r>
              </a:p>
              <a:p>
                <a:pPr lvl="2"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Because the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error is reduced </a:t>
                </a:r>
                <a:r>
                  <a:rPr lang="en-US" altLang="ko-KR" sz="1400" dirty="0"/>
                  <a:t>by at least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/>
                  <a:t> each time,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⋅2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/(1−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1400" dirty="0"/>
                  <a:t>.</a:t>
                </a:r>
              </a:p>
              <a:p>
                <a:pPr lvl="2">
                  <a:lnSpc>
                    <a:spcPct val="200000"/>
                  </a:lnSpc>
                  <a:buFont typeface="Wingdings" pitchFamily="2" charset="2"/>
                  <a:buChar char="§"/>
                </a:pPr>
                <a:r>
                  <a:rPr lang="en-US" altLang="ko-KR" sz="1400" dirty="0"/>
                  <a:t>Taking logs,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d>
                                      <m:dPr>
                                        <m:ctrlPr>
                                          <a:rPr lang="en-US" altLang="ko-KR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560" y="915566"/>
                <a:ext cx="8424936" cy="4105275"/>
              </a:xfrm>
              <a:blipFill>
                <a:blip r:embed="rId2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28115D-1CD3-BC4A-8AF2-468D5FB2ED5D}"/>
                  </a:ext>
                </a:extLst>
              </p:cNvPr>
              <p:cNvSpPr/>
              <p:nvPr/>
            </p:nvSpPr>
            <p:spPr>
              <a:xfrm>
                <a:off x="1187624" y="1923678"/>
                <a:ext cx="601266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. . .</m:t>
                              </m:r>
                            </m:e>
                          </m:d>
                        </m:e>
                      </m:d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11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/(1−</m:t>
                      </m:r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C28115D-1CD3-BC4A-8AF2-468D5FB2E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23678"/>
                <a:ext cx="6012668" cy="553998"/>
              </a:xfrm>
              <a:prstGeom prst="rect">
                <a:avLst/>
              </a:prstGeom>
              <a:blipFill>
                <a:blip r:embed="rId3"/>
                <a:stretch>
                  <a:fillRect t="-93182" b="-1454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7CBB3409-DFCD-EB42-AB44-DC35C333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(6/11)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91F675-882D-BF43-B597-4F2604BF0727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236741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ECD4-E3EC-E044-BAF9-3CD9F4C8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268844"/>
            <a:ext cx="4082271" cy="274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84563" y="1081517"/>
                <a:ext cx="5112568" cy="4105275"/>
              </a:xfrm>
            </p:spPr>
            <p:txBody>
              <a:bodyPr/>
              <a:lstStyle/>
              <a:p>
                <a:pPr lvl="1">
                  <a:buFont typeface="Wingdings" pitchFamily="2" charset="2"/>
                  <a:buChar char="Ø"/>
                </a:pP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is the utility obtained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 is executed starting in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/>
                  <a:t>policy loss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altLang="ko-KR" sz="1600" b="1" dirty="0"/>
                  <a:t> </a:t>
                </a:r>
                <a:r>
                  <a:rPr lang="en-US" altLang="ko-KR" sz="1600" dirty="0"/>
                  <a:t>is the most the agent can lose by executing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 instead of the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policy loss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600" dirty="0"/>
                  <a:t>is connected to the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error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600" dirty="0"/>
                  <a:t>by the following inequality: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altLang="ko-KR" sz="1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  <a:endParaRPr lang="en-US" altLang="ko-KR" sz="14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84563" y="1081517"/>
                <a:ext cx="5112568" cy="410527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7497E7-1575-9B44-84C8-03DD108829F6}"/>
              </a:ext>
            </a:extLst>
          </p:cNvPr>
          <p:cNvSpPr txBox="1"/>
          <p:nvPr/>
        </p:nvSpPr>
        <p:spPr>
          <a:xfrm>
            <a:off x="5227093" y="480401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바른고딕" panose="020B0603020101020101" pitchFamily="34" charset="-127"/>
                <a:ea typeface="나눔바른고딕" panose="020B0603020101020101" pitchFamily="34" charset="-127"/>
              </a:rPr>
              <a:t> </a:t>
            </a:r>
            <a:endParaRPr kumimoji="1" lang="ko-Kore-KR" altLang="en-US" dirty="0" err="1"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01C8E3-302C-0944-8906-ADBE06F6A1B4}"/>
                  </a:ext>
                </a:extLst>
              </p:cNvPr>
              <p:cNvSpPr txBox="1"/>
              <p:nvPr/>
            </p:nvSpPr>
            <p:spPr>
              <a:xfrm>
                <a:off x="5209612" y="3928466"/>
                <a:ext cx="432048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kumimoji="1" lang="en" altLang="ko-Kore-KR" sz="12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The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ko-Kore-KR" sz="12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is optimal (policy loss = 0) when </a:t>
                </a:r>
                <a:r>
                  <a:rPr kumimoji="1" lang="en" altLang="ko-Kore-KR" sz="1200" dirty="0" err="1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i</a:t>
                </a:r>
                <a:r>
                  <a:rPr kumimoji="1" lang="en" altLang="ko-Kore-KR" sz="12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 = 4,  </a:t>
                </a:r>
                <a:br>
                  <a:rPr kumimoji="1" lang="en" altLang="ko-Kore-KR" sz="12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</a:br>
                <a:r>
                  <a:rPr kumimoji="1" lang="en" altLang="ko-Kore-KR" sz="1200" dirty="0"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rPr>
                  <a:t>even though the maximum error in 𝑈_𝑖 is still 0.46.</a:t>
                </a:r>
              </a:p>
              <a:p>
                <a:pPr marL="285750" indent="-285750" algn="l">
                  <a:buFont typeface="Wingdings" pitchFamily="2" charset="2"/>
                  <a:buChar char="§"/>
                </a:pPr>
                <a:endParaRPr kumimoji="1" lang="ko-Kore-KR" altLang="en-US" sz="1400" dirty="0" err="1">
                  <a:latin typeface="Times New Roman" panose="02020603050405020304" pitchFamily="18" charset="0"/>
                  <a:ea typeface="나눔바른고딕" panose="020B060302010102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01C8E3-302C-0944-8906-ADBE06F6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612" y="3928466"/>
                <a:ext cx="4320480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2DFAE991-7FA0-FA44-8538-9DB4D035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(7/11)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1B5F4BA-A80A-9345-B379-D7F34FF3ECBB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Value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F1511-C59B-6A44-9343-C2D3A9929C07}"/>
              </a:ext>
            </a:extLst>
          </p:cNvPr>
          <p:cNvSpPr txBox="1"/>
          <p:nvPr/>
        </p:nvSpPr>
        <p:spPr>
          <a:xfrm>
            <a:off x="1136882" y="4715215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AA5623-76F3-A473-2E12-1FA3FA999D6A}"/>
              </a:ext>
            </a:extLst>
          </p:cNvPr>
          <p:cNvSpPr txBox="1">
            <a:spLocks/>
          </p:cNvSpPr>
          <p:nvPr/>
        </p:nvSpPr>
        <p:spPr>
          <a:xfrm>
            <a:off x="611560" y="915566"/>
            <a:ext cx="8424936" cy="504056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0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algn="l" defTabSz="914400" rtl="0" eaLnBrk="0" latinLnBrk="0" hangingPunct="0">
              <a:lnSpc>
                <a:spcPct val="125000"/>
              </a:lnSpc>
              <a:spcBef>
                <a:spcPct val="20000"/>
              </a:spcBef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algn="l" defTabSz="914400" rtl="0" eaLnBrk="0" latinLnBrk="0" hangingPunct="0">
              <a:lnSpc>
                <a:spcPct val="125000"/>
              </a:lnSpc>
              <a:spcBef>
                <a:spcPct val="200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algn="l" defTabSz="914400" rtl="0" eaLnBrk="0" latinLnBrk="0" hangingPunct="0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algn="l" defTabSz="914400" rtl="0" eaLnBrk="0" latin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Convergence of Value Iteration (4/4)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9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560" y="915566"/>
                <a:ext cx="7848872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1) Policy Iteration Algorithm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Alternates the following two steps, beginning from some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initial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/>
                  <a:t>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1" dirty="0">
                    <a:solidFill>
                      <a:srgbClr val="0000FF"/>
                    </a:solidFill>
                  </a:rPr>
                  <a:t>Policy evaluation</a:t>
                </a:r>
                <a:r>
                  <a:rPr lang="en-US" altLang="ko-KR" sz="1400" b="1" dirty="0"/>
                  <a:t>: </a:t>
                </a:r>
                <a:r>
                  <a:rPr lang="en-US" altLang="ko-KR" sz="1400" dirty="0"/>
                  <a:t>given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, calculate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ko-KR" sz="1400" i="1" baseline="30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baseline="30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 baseline="30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, the utility of each state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 were to be executed.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1" dirty="0">
                    <a:solidFill>
                      <a:srgbClr val="0000FF"/>
                    </a:solidFill>
                  </a:rPr>
                  <a:t>Policy improvement</a:t>
                </a:r>
                <a:r>
                  <a:rPr lang="en-US" altLang="ko-KR" sz="1400" b="1" dirty="0"/>
                  <a:t>: </a:t>
                </a:r>
                <a:r>
                  <a:rPr lang="en-US" altLang="ko-KR" sz="1400" dirty="0"/>
                  <a:t>Calculate a new MEU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1400" dirty="0"/>
                  <a:t>, using one-step look-ahead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algorithm terminates when the policy improvement step yields no change in the utilities.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560" y="915566"/>
                <a:ext cx="7848872" cy="4105275"/>
              </a:xfrm>
              <a:blipFill>
                <a:blip r:embed="rId2"/>
                <a:stretch>
                  <a:fillRect l="-808" r="-1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9DB49D3E-7FE5-9848-9239-0D668F58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(8/11)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0DB645-83A9-BB44-A5C2-945D64406459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Policy Iteration</a:t>
            </a:r>
          </a:p>
        </p:txBody>
      </p:sp>
    </p:spTree>
    <p:extLst>
      <p:ext uri="{BB962C8B-B14F-4D97-AF65-F5344CB8AC3E}">
        <p14:creationId xmlns:p14="http://schemas.microsoft.com/office/powerpoint/2010/main" val="197891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83AE69-6D7B-734D-BB1F-4FC75FFD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95" y="1702444"/>
            <a:ext cx="2502505" cy="2093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560" y="915566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1) Policy Iteration Algorithm (contd.)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dirty="0"/>
                  <a:t>Policy iteration uses a </a:t>
                </a:r>
                <a:r>
                  <a:rPr lang="en-US" altLang="ko-KR" sz="1400" b="1" dirty="0"/>
                  <a:t>simplified</a:t>
                </a:r>
                <a:r>
                  <a:rPr lang="en-US" altLang="ko-KR" sz="1400" dirty="0"/>
                  <a:t> (linear, no max operation) version of the </a:t>
                </a:r>
                <a:r>
                  <a:rPr lang="en-US" altLang="ko-KR" sz="1400" b="1" dirty="0"/>
                  <a:t>Bellman equation </a:t>
                </a:r>
                <a:r>
                  <a:rPr lang="en-US" altLang="ko-KR" sz="1400" dirty="0"/>
                  <a:t>relating the utility of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400" dirty="0"/>
                  <a:t>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) to the utilities of its neighbors: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nary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]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dirty="0"/>
                  <a:t>For example,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 is the policy shown in Figure 17.2(a) </a:t>
                </a:r>
                <a:r>
                  <a:rPr lang="ko-KR" altLang="en-US" sz="1400" dirty="0">
                    <a:sym typeface="Wingdings" pitchFamily="2" charset="2"/>
                  </a:rPr>
                  <a:t>→</a:t>
                </a:r>
                <a:endParaRPr lang="en-US" altLang="ko-KR" sz="14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dirty="0"/>
                  <a:t>Then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𝑈𝑝</m:t>
                    </m:r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𝑈𝑝</m:t>
                    </m:r>
                  </m:oMath>
                </a14:m>
                <a:r>
                  <a:rPr lang="en-US" altLang="ko-KR" sz="1400" dirty="0"/>
                  <a:t>, and so on,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400" dirty="0"/>
                  <a:t>and the simplified Bellman equations are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560" y="915566"/>
                <a:ext cx="8424936" cy="4105275"/>
              </a:xfr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690CAE-13DC-463D-B173-6AB5FDAF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64" y="3363958"/>
            <a:ext cx="5322284" cy="108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F6BB33-10D7-234F-845D-46F197DE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(9/11)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B9DD33-292E-9F41-B2B2-8C02813710FD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Policy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26DC5-AE1F-5E42-A79B-530560817C34}"/>
              </a:ext>
            </a:extLst>
          </p:cNvPr>
          <p:cNvSpPr txBox="1"/>
          <p:nvPr/>
        </p:nvSpPr>
        <p:spPr>
          <a:xfrm>
            <a:off x="1115616" y="4875886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237171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560" y="914747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2) Modified Policy Iteration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We can perform some number of simplified value iteration steps (simplified because the policy is fixed, no max operation) to give a reasonably good approximation of the utilities.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/>
                  <a:t>simplified (linear) Bellman update </a:t>
                </a:r>
                <a:r>
                  <a:rPr lang="en-US" altLang="ko-KR" sz="1600" dirty="0"/>
                  <a:t>for this process is</a:t>
                </a:r>
                <a:endParaRPr lang="en-US" altLang="ko-KR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C00000"/>
                          </a:solidFill>
                        </a:rPr>
                        <m:t>]</m:t>
                      </m:r>
                    </m:oMath>
                  </m:oMathPara>
                </a14:m>
                <a:endParaRPr lang="en-US" altLang="ko-KR" sz="1400" b="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T</a:t>
                </a:r>
                <a:r>
                  <a:rPr lang="en-US" altLang="ko-KR" sz="1400" b="0" dirty="0"/>
                  <a:t>his is repeated </a:t>
                </a:r>
                <a:r>
                  <a:rPr lang="en-US" altLang="ko-KR" sz="1400" b="0" i="1" dirty="0"/>
                  <a:t>k</a:t>
                </a:r>
                <a:r>
                  <a:rPr lang="en-US" altLang="ko-KR" sz="1400" b="0" dirty="0"/>
                  <a:t> times to produce the next utility estimate.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The resulting algorithm is called </a:t>
                </a:r>
                <a:r>
                  <a:rPr lang="en-US" altLang="ko-KR" sz="1600" b="1" dirty="0"/>
                  <a:t>modified policy iteration</a:t>
                </a:r>
                <a:r>
                  <a:rPr lang="en-US" altLang="ko-KR" sz="1600" b="0" dirty="0"/>
                  <a:t>.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It is often much more efficient than standard policy iteration or value iteration.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560" y="914747"/>
                <a:ext cx="8424936" cy="4105275"/>
              </a:xfrm>
              <a:blipFill>
                <a:blip r:embed="rId2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78AE565B-48EB-5C4C-B119-C2EF306D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(10/11)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79D130-D386-C543-92FB-079ED32A08F7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Policy Iteration</a:t>
            </a:r>
          </a:p>
        </p:txBody>
      </p:sp>
    </p:spTree>
    <p:extLst>
      <p:ext uri="{BB962C8B-B14F-4D97-AF65-F5344CB8AC3E}">
        <p14:creationId xmlns:p14="http://schemas.microsoft.com/office/powerpoint/2010/main" val="132243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9B6B75-71EF-884E-9A7C-6A47C403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43806"/>
            <a:ext cx="5769868" cy="3632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1560" y="914747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2) Modified Policy Iteration</a:t>
            </a:r>
          </a:p>
          <a:p>
            <a:pPr lvl="1"/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1F70F-92B4-F64E-B1A8-344EB9EBC8B3}"/>
              </a:ext>
            </a:extLst>
          </p:cNvPr>
          <p:cNvSpPr txBox="1"/>
          <p:nvPr/>
        </p:nvSpPr>
        <p:spPr>
          <a:xfrm>
            <a:off x="5773974" y="2302480"/>
            <a:ext cx="33700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Updating the utility or policy(policy improvement or simplified value iteration)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ore-KR" sz="1400" dirty="0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for </a:t>
            </a:r>
            <a:r>
              <a:rPr kumimoji="1" lang="en-US" altLang="ko-Kore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all states at once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kumimoji="1" lang="en-US" altLang="ko-Kore-KR" sz="1400" dirty="0"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pick </a:t>
            </a:r>
            <a:r>
              <a:rPr kumimoji="1" lang="en-US" altLang="ko-Kore-KR" sz="1400" dirty="0">
                <a:solidFill>
                  <a:srgbClr val="0000FF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any subset of states</a:t>
            </a:r>
          </a:p>
          <a:p>
            <a:pPr lvl="1"/>
            <a:r>
              <a:rPr kumimoji="1" lang="ko-KR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       </a:t>
            </a:r>
            <a:r>
              <a:rPr kumimoji="1" lang="en-US" altLang="ko-Kore-KR" sz="1400" dirty="0">
                <a:solidFill>
                  <a:srgbClr val="C00000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(asynchronous policy iteration)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ko-Kore-KR" altLang="en-US" sz="1400" dirty="0" err="1">
              <a:latin typeface="Times New Roman" panose="02020603050405020304" pitchFamily="18" charset="0"/>
              <a:ea typeface="나눔바른고딕" panose="020B060302010102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B6E592-1D8E-914B-A4AB-59F4FB9B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dirty="0"/>
              <a:t>13.2 Algorithms for MDPs </a:t>
            </a:r>
            <a:r>
              <a:rPr lang="en-US" altLang="ko-KR" dirty="0"/>
              <a:t>(11/11)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08E461-AD2B-6A41-B452-280A30BBAEE1}"/>
              </a:ext>
            </a:extLst>
          </p:cNvPr>
          <p:cNvSpPr txBox="1">
            <a:spLocks/>
          </p:cNvSpPr>
          <p:nvPr/>
        </p:nvSpPr>
        <p:spPr>
          <a:xfrm>
            <a:off x="-508" y="548382"/>
            <a:ext cx="8064896" cy="511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Policy 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545D7-1000-3F43-AF18-3EA5BE390036}"/>
              </a:ext>
            </a:extLst>
          </p:cNvPr>
          <p:cNvSpPr txBox="1"/>
          <p:nvPr/>
        </p:nvSpPr>
        <p:spPr>
          <a:xfrm>
            <a:off x="1115616" y="4827216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41038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25EBD61C-A2B8-1945-BE59-2E682BD5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</p:spPr>
        <p:txBody>
          <a:bodyPr/>
          <a:lstStyle/>
          <a:p>
            <a:r>
              <a:rPr lang="en-US" altLang="ko-Kore-KR" dirty="0"/>
              <a:t>Introduction</a:t>
            </a:r>
            <a:endParaRPr kumimoji="1" lang="ko-Kore-KR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BA3606-E491-7D47-A8BA-6124D92630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20492" y="771550"/>
            <a:ext cx="9256988" cy="4033267"/>
          </a:xfrm>
        </p:spPr>
        <p:txBody>
          <a:bodyPr/>
          <a:lstStyle/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1800" b="1" dirty="0"/>
              <a:t>Temporal Reasoning </a:t>
            </a:r>
            <a:r>
              <a:rPr lang="en" altLang="ko-Kore-KR" sz="1800" dirty="0"/>
              <a:t>(</a:t>
            </a:r>
            <a:r>
              <a:rPr lang="en" altLang="ko-Kore-KR" sz="1800" dirty="0">
                <a:solidFill>
                  <a:srgbClr val="7030A0"/>
                </a:solidFill>
              </a:rPr>
              <a:t>Previous lecture</a:t>
            </a:r>
            <a:r>
              <a:rPr lang="en" altLang="ko-Kore-KR" sz="1800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600" dirty="0"/>
              <a:t>We use probability theory to quantify </a:t>
            </a:r>
            <a:r>
              <a:rPr lang="en" altLang="ko-Kore-KR" sz="1600" dirty="0">
                <a:solidFill>
                  <a:srgbClr val="0000FF"/>
                </a:solidFill>
              </a:rPr>
              <a:t>the degree of belief</a:t>
            </a:r>
            <a:r>
              <a:rPr lang="en" altLang="ko-Kore-KR" sz="1600" dirty="0"/>
              <a:t> in elements of the belief state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sz="1600" dirty="0"/>
              <a:t>We define basic inference tasks and describes the general structure of inference algorithms for temporal models</a:t>
            </a:r>
          </a:p>
          <a:p>
            <a:pPr marL="914400" lvl="2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" altLang="ko-Kore-KR" sz="1600" dirty="0"/>
              <a:t>    </a:t>
            </a:r>
            <a:r>
              <a:rPr lang="en" altLang="ko-Kore-KR" sz="16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" altLang="ko-Kore-KR" sz="1600" dirty="0"/>
              <a:t> </a:t>
            </a:r>
            <a:r>
              <a:rPr lang="en" altLang="ko-Kore-KR" sz="1600" dirty="0">
                <a:solidFill>
                  <a:srgbClr val="0000FF"/>
                </a:solidFill>
              </a:rPr>
              <a:t>hidden Markov models</a:t>
            </a:r>
            <a:r>
              <a:rPr lang="en" altLang="ko-Kore-KR" sz="1600" dirty="0"/>
              <a:t>, </a:t>
            </a:r>
            <a:r>
              <a:rPr lang="en" altLang="ko-Kore-KR" sz="1600" dirty="0">
                <a:solidFill>
                  <a:srgbClr val="0000FF"/>
                </a:solidFill>
              </a:rPr>
              <a:t>Kalman filters</a:t>
            </a:r>
            <a:r>
              <a:rPr lang="en" altLang="ko-Kore-KR" sz="1600" dirty="0"/>
              <a:t>, </a:t>
            </a:r>
            <a:r>
              <a:rPr lang="en" altLang="ko-Kore-KR" sz="1600" dirty="0">
                <a:solidFill>
                  <a:srgbClr val="0000FF"/>
                </a:solidFill>
              </a:rPr>
              <a:t>dynamic Bayesian networks</a:t>
            </a:r>
            <a:endParaRPr lang="en-US" altLang="ko-Kore-KR" sz="1600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altLang="ko-KR" sz="1800" b="1" dirty="0"/>
              <a:t>Utility-Based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Agents </a:t>
            </a:r>
            <a:r>
              <a:rPr lang="en" altLang="ko-Kore-KR" dirty="0"/>
              <a:t>(</a:t>
            </a:r>
            <a:r>
              <a:rPr lang="en" altLang="ko-Kore-KR" dirty="0">
                <a:solidFill>
                  <a:schemeClr val="accent3"/>
                </a:solidFill>
              </a:rPr>
              <a:t>This lecture</a:t>
            </a:r>
            <a:r>
              <a:rPr lang="en" altLang="ko-Kore-KR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We examine methods for </a:t>
            </a:r>
            <a:r>
              <a:rPr lang="en" altLang="ko-Kore-KR" dirty="0">
                <a:solidFill>
                  <a:srgbClr val="0000FF"/>
                </a:solidFill>
              </a:rPr>
              <a:t>deciding what to do today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0000FF"/>
                </a:solidFill>
              </a:rPr>
              <a:t>given that we may face another decision tomorrow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We are concerned here with </a:t>
            </a:r>
            <a:r>
              <a:rPr lang="en" altLang="ko-Kore-KR" dirty="0">
                <a:solidFill>
                  <a:srgbClr val="0000FF"/>
                </a:solidFill>
              </a:rPr>
              <a:t>sequential decision problems</a:t>
            </a:r>
            <a:r>
              <a:rPr lang="en" altLang="ko-Kore-KR" dirty="0"/>
              <a:t>, in which the agent’s utility depends on a sequence of decisions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altLang="ko-Kore-KR" dirty="0"/>
              <a:t>Sequential decision problems incorporate </a:t>
            </a:r>
            <a:r>
              <a:rPr lang="en" altLang="ko-Kore-KR" dirty="0">
                <a:solidFill>
                  <a:srgbClr val="0000FF"/>
                </a:solidFill>
              </a:rPr>
              <a:t>utilities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0000FF"/>
                </a:solidFill>
              </a:rPr>
              <a:t>uncertainty</a:t>
            </a:r>
            <a:r>
              <a:rPr lang="en" altLang="ko-Kore-KR" dirty="0"/>
              <a:t>, and </a:t>
            </a:r>
            <a:r>
              <a:rPr lang="en" altLang="ko-Kore-KR" dirty="0">
                <a:solidFill>
                  <a:srgbClr val="0000FF"/>
                </a:solidFill>
              </a:rPr>
              <a:t>sensing</a:t>
            </a:r>
            <a:r>
              <a:rPr lang="en" altLang="ko-Kore-KR" dirty="0"/>
              <a:t>, and include </a:t>
            </a:r>
            <a:r>
              <a:rPr lang="en" altLang="ko-Kore-KR" dirty="0">
                <a:solidFill>
                  <a:srgbClr val="0000FF"/>
                </a:solidFill>
              </a:rPr>
              <a:t>search</a:t>
            </a:r>
            <a:r>
              <a:rPr lang="en" altLang="ko-Kore-KR" dirty="0"/>
              <a:t> and </a:t>
            </a:r>
            <a:r>
              <a:rPr lang="en" altLang="ko-Kore-KR" dirty="0">
                <a:solidFill>
                  <a:srgbClr val="0000FF"/>
                </a:solidFill>
              </a:rPr>
              <a:t>planning</a:t>
            </a:r>
            <a:r>
              <a:rPr lang="en" altLang="ko-Kore-KR" dirty="0"/>
              <a:t> problems as special cases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dirty="0"/>
              <a:t>We consider the algorithms for </a:t>
            </a:r>
            <a:r>
              <a:rPr lang="en" dirty="0">
                <a:solidFill>
                  <a:srgbClr val="0000FF"/>
                </a:solidFill>
              </a:rPr>
              <a:t>MDPs</a:t>
            </a:r>
            <a:r>
              <a:rPr lang="en" dirty="0"/>
              <a:t>, and the algorithms for solving </a:t>
            </a:r>
            <a:r>
              <a:rPr lang="en" dirty="0">
                <a:solidFill>
                  <a:srgbClr val="C00000"/>
                </a:solidFill>
              </a:rPr>
              <a:t>POMDPs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eoul_national_university_embl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B8B1-23D3-8D44-9327-4A0BBC5EA4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000" dirty="0">
              <a:noFill/>
            </a:endParaRP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5B801A9-9747-8E4F-92B1-67093D5F26B1}"/>
              </a:ext>
            </a:extLst>
          </p:cNvPr>
          <p:cNvSpPr txBox="1">
            <a:spLocks/>
          </p:cNvSpPr>
          <p:nvPr/>
        </p:nvSpPr>
        <p:spPr>
          <a:xfrm>
            <a:off x="539552" y="2067694"/>
            <a:ext cx="6624736" cy="6480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fontAlgn="base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 Partially Observable MDPs</a:t>
            </a:r>
          </a:p>
        </p:txBody>
      </p:sp>
    </p:spTree>
    <p:extLst>
      <p:ext uri="{BB962C8B-B14F-4D97-AF65-F5344CB8AC3E}">
        <p14:creationId xmlns:p14="http://schemas.microsoft.com/office/powerpoint/2010/main" val="303095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</a:t>
            </a:r>
            <a:r>
              <a:rPr lang="en-US" dirty="0"/>
              <a:t> Partially Observable MDPs</a:t>
            </a:r>
            <a:r>
              <a:rPr lang="en-US" altLang="ko-KR" dirty="0"/>
              <a:t> (1/5)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Definition of POMDPs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When the environment is only </a:t>
                </a:r>
                <a:r>
                  <a:rPr lang="en-US" altLang="ko-KR" sz="1600" b="1" dirty="0"/>
                  <a:t>partially observable</a:t>
                </a:r>
                <a:r>
                  <a:rPr lang="en-US" altLang="ko-KR" sz="1600" dirty="0"/>
                  <a:t>, the situation is, one might say, much less clear.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A </a:t>
                </a:r>
                <a:r>
                  <a:rPr lang="en-US" altLang="ko-KR" sz="1600" b="1" dirty="0"/>
                  <a:t>POMDP</a:t>
                </a:r>
                <a:r>
                  <a:rPr lang="en-US" altLang="ko-KR" sz="1600" dirty="0"/>
                  <a:t> has the same elements as an MDP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transition </a:t>
                </a:r>
                <a:r>
                  <a:rPr lang="en-US" altLang="ko-KR" sz="1600" dirty="0"/>
                  <a:t>model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altLang="ko-KR" sz="16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actions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reward</a:t>
                </a:r>
                <a:r>
                  <a:rPr lang="en-US" altLang="ko-KR" sz="1600" dirty="0"/>
                  <a:t> function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But, like the partially observable search problems of Section 4.4, it also has a </a:t>
                </a:r>
                <a:r>
                  <a:rPr lang="en-US" altLang="ko-KR" sz="1600" b="1" dirty="0">
                    <a:solidFill>
                      <a:srgbClr val="0000FF"/>
                    </a:solidFill>
                  </a:rPr>
                  <a:t>sensor model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sensor model specifies the probability of perceiving evidence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600" dirty="0"/>
                  <a:t> in state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 r="-7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56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</a:t>
            </a:r>
            <a:r>
              <a:rPr lang="en-US" dirty="0"/>
              <a:t> Partially Observable MDPs</a:t>
            </a:r>
            <a:r>
              <a:rPr lang="en-US" altLang="ko-KR" dirty="0"/>
              <a:t> (2/5)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Definition of POMDPs (contd.)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For POMDPs, we also have an action to consider, but the result is essentially the same.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was the previous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belief state</a:t>
                </a:r>
                <a:r>
                  <a:rPr lang="en-US" altLang="ko-KR" sz="1600" dirty="0"/>
                  <a:t>, and the agent does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dirty="0"/>
                  <a:t> and then perceives evidence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600" dirty="0"/>
                  <a:t>, then the new belief state is given by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where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400" dirty="0"/>
                  <a:t> is a normalizing constant that makes the belief state sum to 1.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FORWARD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664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</a:t>
            </a:r>
            <a:r>
              <a:rPr lang="en-US" dirty="0"/>
              <a:t> Partially Observable MDPs</a:t>
            </a:r>
            <a:r>
              <a:rPr lang="en-US" altLang="ko-KR" dirty="0"/>
              <a:t> (3/5)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2) Cycle of a POMDP Agent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optimal action depends only on the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agent’s current belief state.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 That is, the optimal policy can be described by a 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from belief states to actions.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800" dirty="0"/>
                  <a:t>It does not depend on the actual state the </a:t>
                </a:r>
                <a:r>
                  <a:rPr lang="en-US" altLang="ko-KR" sz="1600" dirty="0"/>
                  <a:t>agent is in.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/>
                  <a:t>decision cycle of a POMDP agent</a:t>
                </a:r>
                <a:r>
                  <a:rPr lang="en-US" altLang="ko-KR" sz="1600" dirty="0"/>
                  <a:t> is like the following three steps:</a:t>
                </a:r>
              </a:p>
              <a:p>
                <a:pPr marL="914400" lvl="2" indent="0">
                  <a:buNone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1. </a:t>
                </a:r>
                <a:r>
                  <a:rPr lang="en-US" altLang="ko-KR" sz="1600" dirty="0"/>
                  <a:t>Given the current belief state </a:t>
                </a:r>
                <a:r>
                  <a:rPr lang="en-US" altLang="ko-KR" sz="1600" i="1" dirty="0"/>
                  <a:t>b</a:t>
                </a:r>
                <a:r>
                  <a:rPr lang="en-US" altLang="ko-KR" sz="1600" dirty="0"/>
                  <a:t>,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execute the action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srgbClr val="0000FF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2. Receive percept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.</a:t>
                </a:r>
              </a:p>
              <a:p>
                <a:pPr marL="914400" lvl="2" indent="0">
                  <a:buNone/>
                </a:pPr>
                <a:r>
                  <a:rPr lang="en-US" altLang="ko-KR" sz="1600" dirty="0">
                    <a:solidFill>
                      <a:srgbClr val="0000FF"/>
                    </a:solidFill>
                  </a:rPr>
                  <a:t>3. </a:t>
                </a:r>
                <a:r>
                  <a:rPr lang="en-US" altLang="ko-KR" sz="1600" dirty="0"/>
                  <a:t>Set the current belief state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FORWARD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</a:rPr>
                  <a:t> and repeat.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POMDP belief-state space is </a:t>
                </a:r>
                <a:r>
                  <a:rPr lang="en-US" altLang="ko-KR" sz="1600" b="1" dirty="0"/>
                  <a:t>continuous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 r="-1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9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</a:t>
            </a:r>
            <a:r>
              <a:rPr lang="en-US" dirty="0"/>
              <a:t> Partially Observable MDPs</a:t>
            </a:r>
            <a:r>
              <a:rPr lang="en-US" altLang="ko-KR" dirty="0"/>
              <a:t> (4/5)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3) Outcome of Actions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Calculate the probability that an agent in belief state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/>
                  <a:t> reaches belief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ko-KR" sz="1600" dirty="0"/>
                  <a:t>after executing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probability of perceiving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600" dirty="0"/>
                  <a:t>, given that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dirty="0"/>
                  <a:t> was performed starting in belief state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</a:rPr>
                  <a:t>,</a:t>
                </a:r>
                <a:r>
                  <a:rPr lang="en-US" altLang="ko-KR" sz="1600" dirty="0"/>
                  <a:t> is given by summing over all the actual states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/>
                  <a:t> that the agent might reach:</a:t>
                </a:r>
              </a:p>
              <a:p>
                <a:pPr lvl="1"/>
                <a:endParaRPr lang="en-US" altLang="ko-KR" sz="1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5CDB29-DE0B-4CA3-A58A-87D602E6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59782"/>
            <a:ext cx="4288827" cy="17961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1125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13.3</a:t>
            </a:r>
            <a:r>
              <a:rPr lang="en-US" dirty="0"/>
              <a:t> Partially Observable MDPs</a:t>
            </a:r>
            <a:r>
              <a:rPr lang="en-US" altLang="ko-KR" dirty="0"/>
              <a:t> (5/5)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3) Outcome of Actions (cont.)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Let us write the probability of reaching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600" dirty="0"/>
                  <a:t> from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/>
                  <a:t>, given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dirty="0"/>
                  <a:t>, as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ko-KR" sz="1600" dirty="0"/>
                  <a:t>. 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-US" altLang="ko-KR" sz="1600" dirty="0"/>
              </a:p>
              <a:p>
                <a:pPr lvl="1">
                  <a:buFont typeface="Wingdings" pitchFamily="2" charset="2"/>
                  <a:buChar char="Ø"/>
                </a:pPr>
                <a:endParaRPr lang="en-US" altLang="ko-KR" sz="1600" dirty="0"/>
              </a:p>
              <a:p>
                <a:pPr lvl="1">
                  <a:buFont typeface="Wingdings" pitchFamily="2" charset="2"/>
                  <a:buChar char="Ø"/>
                </a:pPr>
                <a:endParaRPr lang="en-US" altLang="ko-KR" sz="1600" dirty="0"/>
              </a:p>
              <a:p>
                <a:pPr lvl="2">
                  <a:buFont typeface="Wingdings" pitchFamily="2" charset="2"/>
                  <a:buChar char="Ø"/>
                </a:pPr>
                <a:endParaRPr lang="en-US" altLang="ko-KR" sz="14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where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is 1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400" i="0" dirty="0">
                        <a:latin typeface="Cambria Math" panose="02040503050406030204" pitchFamily="18" charset="0"/>
                      </a:rPr>
                      <m:t>FORWARD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400" dirty="0"/>
                  <a:t>and 0 otherwise.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Reward function for belief states is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 b="-19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C39924-07BE-46B1-B658-1167870F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851670"/>
            <a:ext cx="5520107" cy="115109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70492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395536" y="1851670"/>
            <a:ext cx="7416824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3200"/>
            </a:pPr>
            <a:r>
              <a:rPr lang="en-US" altLang="ko-KR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sz="3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sz="3200" b="1" dirty="0">
                <a:solidFill>
                  <a:srgbClr val="FFFFFF"/>
                </a:solidFill>
              </a:rPr>
              <a:t>Algorithms for Solving POMDPs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SzPts val="3200"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FFFFFF"/>
              </a:buClr>
              <a:buSzPts val="3200"/>
            </a:pPr>
            <a:r>
              <a:rPr lang="en-US" altLang="ko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altLang="ko-Kore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altLang="ko-Kore-KR" dirty="0">
                <a:solidFill>
                  <a:srgbClr val="FFFFFF"/>
                </a:solidFill>
              </a:rPr>
              <a:t>Algorithms for Solving POMDPs (1/5)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771550"/>
                <a:ext cx="8568952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1) Value Iteration for POMDPs</a:t>
                </a:r>
              </a:p>
              <a:p>
                <a:pPr marL="457200" lvl="1" indent="0">
                  <a:buNone/>
                </a:pPr>
                <a:r>
                  <a:rPr lang="en-US" altLang="ko-KR" sz="1200" dirty="0"/>
                  <a:t>Consider an optimal </a:t>
                </a:r>
                <a:r>
                  <a:rPr lang="en-US" altLang="ko-KR" sz="1200" dirty="0">
                    <a:solidFill>
                      <a:srgbClr val="0000FF"/>
                    </a:solidFill>
                  </a:rPr>
                  <a:t>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200" dirty="0"/>
                  <a:t>and its application in </a:t>
                </a:r>
                <a:r>
                  <a:rPr lang="en-US" altLang="ko-KR" sz="1200" dirty="0">
                    <a:solidFill>
                      <a:srgbClr val="0000FF"/>
                    </a:solidFill>
                  </a:rPr>
                  <a:t>a specific belief state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100" dirty="0"/>
                  <a:t>. T</a:t>
                </a:r>
                <a:r>
                  <a:rPr lang="en-US" altLang="ko-KR" sz="1200" dirty="0"/>
                  <a:t>he </a:t>
                </a:r>
                <a:r>
                  <a:rPr lang="en-US" altLang="ko-KR" sz="1200" b="1" dirty="0"/>
                  <a:t>policy</a:t>
                </a:r>
                <a:r>
                  <a:rPr lang="en-US" altLang="ko-KR" sz="1200" dirty="0"/>
                  <a:t> is exactly equivalent to a </a:t>
                </a:r>
                <a:r>
                  <a:rPr lang="en-US" altLang="ko-KR" sz="1200" b="1" dirty="0"/>
                  <a:t>conditional plan</a:t>
                </a:r>
                <a:r>
                  <a:rPr lang="en-US" altLang="ko-KR" sz="1200" dirty="0"/>
                  <a:t>, as defined in Chapter 4 for nondeterministic and partially observable problems.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We make two observations: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 </a:t>
                </a:r>
                <a:r>
                  <a:rPr lang="en-US" altLang="ko-KR" sz="1400" b="1" dirty="0"/>
                  <a:t>utility </a:t>
                </a:r>
                <a:r>
                  <a:rPr lang="en-US" altLang="ko-KR" sz="1400" dirty="0"/>
                  <a:t>of executing a fixed </a:t>
                </a:r>
                <a:r>
                  <a:rPr lang="en-US" altLang="ko-KR" sz="1400" b="1" dirty="0"/>
                  <a:t>conditional plan (= policy) </a:t>
                </a:r>
                <a:r>
                  <a:rPr lang="en-US" altLang="ko-KR" sz="1400" i="1" dirty="0"/>
                  <a:t>p</a:t>
                </a:r>
                <a:r>
                  <a:rPr lang="en-US" altLang="ko-KR" sz="1400" dirty="0"/>
                  <a:t> starting in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physical state </a:t>
                </a:r>
                <a:r>
                  <a:rPr lang="en-US" altLang="ko-KR" sz="1400" i="1" dirty="0">
                    <a:solidFill>
                      <a:srgbClr val="0000FF"/>
                    </a:solidFill>
                  </a:rPr>
                  <a:t>s</a:t>
                </a:r>
                <a:r>
                  <a:rPr lang="ko-KR" altLang="en-US" sz="1400" i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1400" i="1" dirty="0">
                    <a:solidFill>
                      <a:srgbClr val="0000FF"/>
                    </a:solidFill>
                  </a:rPr>
                  <a:t>:</a:t>
                </a:r>
                <a:endParaRPr lang="en-US" altLang="ko-KR" sz="1400" dirty="0">
                  <a:solidFill>
                    <a:srgbClr val="0000FF"/>
                  </a:solidFill>
                </a:endParaRPr>
              </a:p>
              <a:p>
                <a:pPr marL="914400" lvl="2" indent="0">
                  <a:buNone/>
                </a:pPr>
                <a:endParaRPr lang="en-US" altLang="ko-KR" sz="1600" b="0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pt-BR" altLang="ko-KR" sz="1400" b="0" dirty="0"/>
              </a:p>
              <a:p>
                <a:pPr marL="457200" lvl="1" indent="0">
                  <a:buNone/>
                </a:pPr>
                <a:r>
                  <a:rPr lang="pt-BR" altLang="ko-KR" sz="1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1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𝑆𝑡𝑎𝑦</m:t>
                            </m:r>
                          </m:e>
                        </m:d>
                      </m:sub>
                    </m:sSub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= 0.9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𝑆𝑡𝑎𝑦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+ 0.1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𝑆𝑡𝑎𝑦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= 0.1</m:t>
                    </m:r>
                  </m:oMath>
                </a14:m>
                <a:endParaRPr lang="pt-BR" altLang="ko-KR" sz="1400" b="0" dirty="0"/>
              </a:p>
              <a:p>
                <a:pPr marL="457200" lvl="1" indent="0">
                  <a:buNone/>
                </a:pPr>
                <a:r>
                  <a:rPr lang="pt-BR" altLang="ko-KR" sz="1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𝑆𝑡𝑎𝑦</m:t>
                        </m:r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𝑆𝑡𝑎𝑦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 + 0.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𝑆𝑡𝑎𝑦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.9</m:t>
                    </m:r>
                  </m:oMath>
                </a14:m>
                <a:endParaRPr lang="pt-BR" altLang="ko-KR" sz="1400" b="0" dirty="0"/>
              </a:p>
              <a:p>
                <a:pPr marL="457200" lvl="1" indent="0">
                  <a:buNone/>
                </a:pPr>
                <a:r>
                  <a:rPr lang="pt-BR" altLang="ko-KR" sz="1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pt-BR" altLang="ko-KR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𝐺𝑜</m:t>
                            </m:r>
                          </m:e>
                        </m:d>
                      </m:sub>
                    </m:sSub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𝐺𝑜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 + 0.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𝐺𝑜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= 0.9</m:t>
                    </m:r>
                  </m:oMath>
                </a14:m>
                <a:endParaRPr lang="pt-BR" altLang="ko-KR" sz="1400" b="0" dirty="0"/>
              </a:p>
              <a:p>
                <a:pPr marL="457200" lvl="1" indent="0">
                  <a:buNone/>
                </a:pPr>
                <a:r>
                  <a:rPr lang="en-US" altLang="ko-KR" sz="1400" dirty="0"/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𝐺𝑜</m:t>
                            </m:r>
                          </m:e>
                        </m:d>
                      </m:sub>
                    </m:sSub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𝐺𝑜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 + 0.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𝐺𝑜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ko-KR" sz="1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altLang="ko-KR" sz="1400" b="0" i="1" dirty="0">
                        <a:latin typeface="Cambria Math" panose="02040503050406030204" pitchFamily="18" charset="0"/>
                      </a:rPr>
                      <m:t>= 1.1</m:t>
                    </m:r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771550"/>
                <a:ext cx="8568952" cy="4105275"/>
              </a:xfrm>
              <a:blipFill>
                <a:blip r:embed="rId2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2A45D71-B33E-2855-F406-C071DA80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08593"/>
            <a:ext cx="4113758" cy="431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98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8A88AB-CA66-E24E-BF51-51425397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53930"/>
            <a:ext cx="5123044" cy="4424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altLang="ko-Kore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altLang="ko-Kore-KR" dirty="0">
                <a:solidFill>
                  <a:srgbClr val="FFFFFF"/>
                </a:solidFill>
              </a:rPr>
              <a:t>Algorithms for Solving POMDPs (2/5)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940152" y="1923678"/>
                <a:ext cx="2662833" cy="2664296"/>
              </a:xfrm>
            </p:spPr>
            <p:txBody>
              <a:bodyPr/>
              <a:lstStyle/>
              <a:p>
                <a:pPr marL="514350" indent="-342900">
                  <a:buAutoNum type="alphaLcParenBoth"/>
                </a:pPr>
                <a:r>
                  <a:rPr lang="en-US" altLang="ko-KR" sz="1100" b="0" dirty="0"/>
                  <a:t>Utility of two </a:t>
                </a:r>
                <a:r>
                  <a:rPr lang="en-US" altLang="ko-KR" sz="1100" b="0" dirty="0">
                    <a:solidFill>
                      <a:srgbClr val="0000FF"/>
                    </a:solidFill>
                  </a:rPr>
                  <a:t>one-step plans </a:t>
                </a:r>
                <a:r>
                  <a:rPr lang="en-US" altLang="ko-KR" sz="1100" b="0" dirty="0"/>
                  <a:t>as a function of the initial belief state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ko-KR" sz="1100" b="0" dirty="0"/>
                  <a:t> for the two-state world, with the corresponding utility function shown in bold. </a:t>
                </a:r>
              </a:p>
              <a:p>
                <a:pPr marL="514350" indent="-342900">
                  <a:buAutoNum type="alphaLcParenBoth"/>
                </a:pPr>
                <a:r>
                  <a:rPr lang="en-US" altLang="ko-KR" sz="1100" b="0" dirty="0"/>
                  <a:t>Utilities for 8 distinct </a:t>
                </a:r>
                <a:r>
                  <a:rPr lang="en-US" altLang="ko-KR" sz="1100" b="0" dirty="0">
                    <a:solidFill>
                      <a:srgbClr val="0000FF"/>
                    </a:solidFill>
                  </a:rPr>
                  <a:t>two-step plans</a:t>
                </a:r>
                <a:r>
                  <a:rPr lang="en-US" altLang="ko-KR" sz="1100" b="0" dirty="0"/>
                  <a:t>. </a:t>
                </a:r>
              </a:p>
              <a:p>
                <a:pPr marL="514350" indent="-342900">
                  <a:buAutoNum type="alphaLcParenBoth"/>
                </a:pPr>
                <a:r>
                  <a:rPr lang="en-US" altLang="ko-KR" sz="1100" b="0" dirty="0"/>
                  <a:t>Utilities for four undominated </a:t>
                </a:r>
                <a:r>
                  <a:rPr lang="en-US" altLang="ko-KR" sz="1100" b="0" dirty="0">
                    <a:solidFill>
                      <a:srgbClr val="0000FF"/>
                    </a:solidFill>
                  </a:rPr>
                  <a:t>two-step plans. </a:t>
                </a:r>
              </a:p>
              <a:p>
                <a:pPr marL="514350" indent="-342900">
                  <a:buAutoNum type="alphaLcParenBoth"/>
                </a:pPr>
                <a:r>
                  <a:rPr lang="en-US" altLang="ko-KR" sz="1100" b="0" dirty="0"/>
                  <a:t>Utility function for optimal </a:t>
                </a:r>
                <a:r>
                  <a:rPr lang="en-US" altLang="ko-KR" sz="1100" b="0" dirty="0">
                    <a:solidFill>
                      <a:srgbClr val="0000FF"/>
                    </a:solidFill>
                  </a:rPr>
                  <a:t>eight-step plans.</a:t>
                </a:r>
                <a:endParaRPr lang="en-US" altLang="ko-KR" sz="105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940152" y="1923678"/>
                <a:ext cx="2662833" cy="266429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8ED9-547D-084F-9327-EEF474B581A7}"/>
              </a:ext>
            </a:extLst>
          </p:cNvPr>
          <p:cNvSpPr/>
          <p:nvPr/>
        </p:nvSpPr>
        <p:spPr>
          <a:xfrm>
            <a:off x="6005234" y="876657"/>
            <a:ext cx="18758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Undominated plans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 linear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43E1B-4B8B-2749-8471-9BF9274CDDA6}"/>
              </a:ext>
            </a:extLst>
          </p:cNvPr>
          <p:cNvSpPr txBox="1"/>
          <p:nvPr/>
        </p:nvSpPr>
        <p:spPr>
          <a:xfrm>
            <a:off x="6005234" y="4443958"/>
            <a:ext cx="293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842701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DDE7C1-92BD-9345-8CD1-6F22E8A5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36565"/>
            <a:ext cx="5918200" cy="360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altLang="ko-Kore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altLang="ko-Kore-KR" dirty="0">
                <a:solidFill>
                  <a:srgbClr val="FFFFFF"/>
                </a:solidFill>
              </a:rPr>
              <a:t>Algorithms for Solving POMDPs (3/5)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4) Value Iteration for POMDPs</a:t>
            </a:r>
          </a:p>
          <a:p>
            <a:pPr lvl="1"/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DC639-3E55-C744-9A28-B9EBE745C21F}"/>
              </a:ext>
            </a:extLst>
          </p:cNvPr>
          <p:cNvSpPr txBox="1"/>
          <p:nvPr/>
        </p:nvSpPr>
        <p:spPr>
          <a:xfrm>
            <a:off x="1140063" y="4833417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44466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552" y="699542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Markov Decision Process (MDP)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A sequential decision problem for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a </a:t>
                </a:r>
                <a:r>
                  <a:rPr lang="en-US" altLang="ko-KR" sz="1600" b="0" dirty="0">
                    <a:solidFill>
                      <a:srgbClr val="C00000"/>
                    </a:solidFill>
                  </a:rPr>
                  <a:t>fully observable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, </a:t>
                </a:r>
                <a:r>
                  <a:rPr lang="en-US" altLang="ko-KR" sz="1600" b="0" dirty="0">
                    <a:solidFill>
                      <a:srgbClr val="C00000"/>
                    </a:solidFill>
                  </a:rPr>
                  <a:t>stochastic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environment </a:t>
                </a:r>
                <a:r>
                  <a:rPr lang="en-US" altLang="ko-KR" sz="1600" b="0" dirty="0"/>
                  <a:t>with a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Markovian transition model </a:t>
                </a:r>
                <a:r>
                  <a:rPr lang="en-US" altLang="ko-KR" sz="1600" b="0" dirty="0"/>
                  <a:t>and </a:t>
                </a:r>
                <a:r>
                  <a:rPr lang="en-US" altLang="ko-KR" sz="1600" b="0" dirty="0">
                    <a:solidFill>
                      <a:srgbClr val="0000FF"/>
                    </a:solidFill>
                  </a:rPr>
                  <a:t>additive rewards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0" dirty="0"/>
                  <a:t>Consists of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set of states (with an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b="0" dirty="0"/>
                  <a:t>)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set 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Actions</a:t>
                </a:r>
                <a:r>
                  <a:rPr lang="en-US" altLang="ko-KR" sz="1400" b="0" dirty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400" b="0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ko-KR" sz="1400" b="0" dirty="0"/>
                  <a:t>of actions in each state</a:t>
                </a:r>
                <a:endParaRPr lang="en-US" altLang="ko-KR" sz="14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transition model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′|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b="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b="0" dirty="0"/>
                  <a:t>a reward function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altLang="ko-KR" sz="1400" b="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b="1" dirty="0"/>
                  <a:t>Policy</a:t>
                </a:r>
                <a:r>
                  <a:rPr lang="en-US" altLang="ko-KR" sz="1600" b="0" dirty="0"/>
                  <a:t> is a solution that must specify what the agent should do for </a:t>
                </a:r>
                <a:r>
                  <a:rPr lang="en-US" altLang="ko-KR" sz="1600" b="0" i="1" dirty="0"/>
                  <a:t>any </a:t>
                </a:r>
                <a:r>
                  <a:rPr lang="en-US" altLang="ko-KR" sz="1600" b="0" dirty="0"/>
                  <a:t>state that the agent might reach.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1600" dirty="0"/>
                  <a:t>An </a:t>
                </a:r>
                <a:r>
                  <a:rPr lang="en-US" sz="1600" b="1" dirty="0"/>
                  <a:t>optimal policy </a:t>
                </a:r>
                <a:r>
                  <a:rPr lang="en-US" sz="1600" dirty="0"/>
                  <a:t>is a policy that yields the highest expected utility.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552" y="699542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6EAEE83-79D5-C444-9520-56E63F97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54" y="1563638"/>
            <a:ext cx="3462304" cy="19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altLang="ko-Kore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altLang="ko-Kore-KR" dirty="0">
                <a:solidFill>
                  <a:srgbClr val="FFFFFF"/>
                </a:solidFill>
              </a:rPr>
              <a:t>Algorithms for Solving POMDPs (4/5)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568952" cy="18156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dirty="0"/>
              <a:t>) Online Agents for POMDPs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ko-KR" sz="1100" dirty="0"/>
              <a:t>The basic elements of the agent design for partially observable, stochastic environments: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050" dirty="0"/>
              <a:t>The transition and sensor models are represented by a </a:t>
            </a:r>
            <a:r>
              <a:rPr lang="en-US" altLang="ko-KR" sz="1050" b="1" dirty="0">
                <a:solidFill>
                  <a:srgbClr val="0000FF"/>
                </a:solidFill>
              </a:rPr>
              <a:t>dynamic Bayesian network </a:t>
            </a:r>
            <a:r>
              <a:rPr lang="en-US" altLang="ko-KR" sz="1050" dirty="0"/>
              <a:t>(DBN) (Chapter 15).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050" dirty="0"/>
              <a:t>The dynamic Bayesian network is extended with decision and utility nodes, as used in </a:t>
            </a:r>
            <a:r>
              <a:rPr lang="en-US" altLang="ko-KR" sz="1050" b="1" dirty="0">
                <a:solidFill>
                  <a:srgbClr val="0000FF"/>
                </a:solidFill>
              </a:rPr>
              <a:t>decision networks </a:t>
            </a:r>
            <a:r>
              <a:rPr lang="en-US" altLang="ko-KR" sz="1050" dirty="0"/>
              <a:t>in Chapter 16. The resulting model is called a </a:t>
            </a:r>
            <a:r>
              <a:rPr lang="en-US" altLang="ko-KR" sz="1050" b="1" dirty="0">
                <a:solidFill>
                  <a:srgbClr val="0000FF"/>
                </a:solidFill>
              </a:rPr>
              <a:t>dynamic decision network</a:t>
            </a:r>
            <a:r>
              <a:rPr lang="en-US" altLang="ko-KR" sz="1050" dirty="0"/>
              <a:t>, or DDN.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050" dirty="0"/>
              <a:t>A </a:t>
            </a:r>
            <a:r>
              <a:rPr lang="en-US" altLang="ko-KR" sz="1050" b="1" dirty="0">
                <a:solidFill>
                  <a:srgbClr val="0000FF"/>
                </a:solidFill>
              </a:rPr>
              <a:t>filtering algorithm </a:t>
            </a:r>
            <a:r>
              <a:rPr lang="en-US" altLang="ko-KR" sz="1050" dirty="0"/>
              <a:t>is used to incorporate each new percept and action and to update the belief state representation.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ko-KR" sz="1050" dirty="0"/>
              <a:t>Decisions are made by projecting forward possible action sequences and choosing the best one.</a:t>
            </a:r>
            <a:endParaRPr lang="en-US" altLang="ko-KR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B0E69-A2E2-7E4E-878C-4A91B660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59172"/>
            <a:ext cx="5400600" cy="2432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F9B8A3-DFE3-D64D-8516-B2E7B0D4551B}"/>
                  </a:ext>
                </a:extLst>
              </p:cNvPr>
              <p:cNvSpPr/>
              <p:nvPr/>
            </p:nvSpPr>
            <p:spPr>
              <a:xfrm>
                <a:off x="6228184" y="2915397"/>
                <a:ext cx="273630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at time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itchFamily="2" charset="2"/>
                  <a:buChar char="§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itchFamily="2" charset="2"/>
                  <a:buChar char="§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itchFamily="2" charset="2"/>
                  <a:buChar char="§"/>
                </a:pPr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itchFamily="2" charset="2"/>
                  <a:buChar char="§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model: </a:t>
                </a:r>
                <a14:m>
                  <m:oMath xmlns:m="http://schemas.openxmlformats.org/officeDocument/2006/math">
                    <m:r>
                      <a:rPr lang="en-US" altLang="ko-KR" sz="1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Wingdings" pitchFamily="2" charset="2"/>
                  <a:buChar char="§"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model: </a:t>
                </a:r>
                <a14:m>
                  <m:oMath xmlns:m="http://schemas.openxmlformats.org/officeDocument/2006/math">
                    <m:r>
                      <a:rPr lang="en-US" altLang="ko-KR" sz="1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m:rPr>
                        <m:nor/>
                      </m:rPr>
                      <a:rPr lang="en-US" altLang="ko-KR" sz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200" dirty="0" err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F9B8A3-DFE3-D64D-8516-B2E7B0D45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915397"/>
                <a:ext cx="2736304" cy="1200329"/>
              </a:xfrm>
              <a:prstGeom prst="rect">
                <a:avLst/>
              </a:prstGeom>
              <a:blipFill>
                <a:blip r:embed="rId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5F9816-6F3B-A44B-BB96-6CBF0AC8FD83}"/>
              </a:ext>
            </a:extLst>
          </p:cNvPr>
          <p:cNvSpPr txBox="1"/>
          <p:nvPr/>
        </p:nvSpPr>
        <p:spPr>
          <a:xfrm>
            <a:off x="6156176" y="437195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1646870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98BFFE-A09D-8942-BCF3-208F9806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36" y="1307898"/>
            <a:ext cx="60452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altLang="ko-Kore-KR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.4 </a:t>
            </a:r>
            <a:r>
              <a:rPr lang="en-US" altLang="ko-Kore-KR" dirty="0">
                <a:solidFill>
                  <a:srgbClr val="FFFFFF"/>
                </a:solidFill>
              </a:rPr>
              <a:t>Algorithms for Solving POMDPs (5/5)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5D40C5-7D63-4D6F-941B-A8F225BB32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771550"/>
            <a:ext cx="8424936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5) Online Algorithms for POMDPs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9FC71-84AD-A741-89C2-2C33EF2AA4AA}"/>
              </a:ext>
            </a:extLst>
          </p:cNvPr>
          <p:cNvSpPr txBox="1"/>
          <p:nvPr/>
        </p:nvSpPr>
        <p:spPr>
          <a:xfrm>
            <a:off x="1511341" y="4923689"/>
            <a:ext cx="5713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</p:spTree>
    <p:extLst>
      <p:ext uri="{BB962C8B-B14F-4D97-AF65-F5344CB8AC3E}">
        <p14:creationId xmlns:p14="http://schemas.microsoft.com/office/powerpoint/2010/main" val="134972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0B35-58CB-0A4C-B493-04E9FE97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Summary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4D15494-1B47-2A4C-BE94-EEC8850DA88A}"/>
              </a:ext>
            </a:extLst>
          </p:cNvPr>
          <p:cNvSpPr txBox="1">
            <a:spLocks/>
          </p:cNvSpPr>
          <p:nvPr/>
        </p:nvSpPr>
        <p:spPr>
          <a:xfrm>
            <a:off x="339030" y="771550"/>
            <a:ext cx="8280920" cy="4105275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24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algn="l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algn="l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algn="l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algn="l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Sequential decision problems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uncertain environments, also called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Markov decision processes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or MDPs, are defined by a transition model specifying the probabilistic outcomes of actions and a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reward function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specifying the reward in each state.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an MDP is a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that associates a decision with every state that the agent might reach. An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optimal policy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maximizes the utility of the state sequences encountered when it is executed.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value iteration algorithm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solving MDPs works by iteratively solving the equations relating the utility of each state to those of its neighbors.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Policy iteration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alternates between calculating the utilities of states under the current policy and improving the current policy with respect to the current utilities.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 decision-theoretic agent can be constructed for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POMDP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environments. The agent uses a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decision network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the transition and sensor models, to update its belief state, and to project forward possible action sequences.</a:t>
            </a:r>
          </a:p>
        </p:txBody>
      </p:sp>
    </p:spTree>
    <p:extLst>
      <p:ext uri="{BB962C8B-B14F-4D97-AF65-F5344CB8AC3E}">
        <p14:creationId xmlns:p14="http://schemas.microsoft.com/office/powerpoint/2010/main" val="233162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83AE69-6D7B-734D-BB1F-4FC75FFD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12" y="1419622"/>
            <a:ext cx="2324119" cy="194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552" y="3295074"/>
                <a:ext cx="8424936" cy="17969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Policy Iteration Algorithm</a:t>
                </a:r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Policy iteration uses a </a:t>
                </a:r>
                <a:r>
                  <a:rPr lang="en-US" altLang="ko-KR" sz="1600" b="1" dirty="0"/>
                  <a:t>simplified</a:t>
                </a:r>
                <a:r>
                  <a:rPr lang="en-US" altLang="ko-KR" sz="1600" dirty="0"/>
                  <a:t> (linear, no max operation) version of the </a:t>
                </a:r>
                <a:r>
                  <a:rPr lang="en-US" altLang="ko-KR" sz="1600" b="1" dirty="0"/>
                  <a:t>Bellman equation </a:t>
                </a:r>
                <a:r>
                  <a:rPr lang="en-US" altLang="ko-KR" sz="1600" dirty="0"/>
                  <a:t>relating the utility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/>
                  <a:t>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/>
                  <a:t>) to the utilities of its neighbors:</a:t>
                </a:r>
              </a:p>
              <a:p>
                <a:pPr marL="457200" lvl="1" indent="0">
                  <a:buNone/>
                </a:pPr>
                <a:r>
                  <a:rPr lang="ko-KR" altLang="en-US" sz="1600" dirty="0">
                    <a:solidFill>
                      <a:srgbClr val="C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nary>
                    <m:sSub>
                      <m:sSub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552" y="3295074"/>
                <a:ext cx="8424936" cy="1796956"/>
              </a:xfrm>
              <a:blipFill>
                <a:blip r:embed="rId3"/>
                <a:stretch>
                  <a:fillRect l="-752" b="-161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71503D8-9484-CB46-A6D6-1F6A62E9A555}"/>
              </a:ext>
            </a:extLst>
          </p:cNvPr>
          <p:cNvSpPr txBox="1"/>
          <p:nvPr/>
        </p:nvSpPr>
        <p:spPr>
          <a:xfrm>
            <a:off x="6810923" y="3138666"/>
            <a:ext cx="2161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DB4C2F4-0DC5-2D4C-9091-92BEA20D43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857" y="731310"/>
                <a:ext cx="6789447" cy="3909856"/>
              </a:xfrm>
              <a:prstGeom prst="rect">
                <a:avLst/>
              </a:prstGeom>
            </p:spPr>
            <p:txBody>
              <a:bodyPr/>
              <a:lstStyle>
                <a:lvl1pPr marL="457200" indent="-457200" algn="l" defTabSz="914400" rtl="0" eaLnBrk="0" latinLnBrk="0" hangingPunct="0">
                  <a:lnSpc>
                    <a:spcPct val="125000"/>
                  </a:lnSpc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1pPr>
                <a:lvl2pPr marL="742950" indent="-285750" algn="l" defTabSz="914400" rtl="0" eaLnBrk="0" latinLnBrk="0" hangingPunct="0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0" latinLnBrk="0" hangingPunct="0">
                  <a:lnSpc>
                    <a:spcPct val="125000"/>
                  </a:lnSpc>
                  <a:spcBef>
                    <a:spcPct val="20000"/>
                  </a:spcBef>
                  <a:buFontTx/>
                  <a:buBlip>
                    <a:blip r:embed="rId5"/>
                  </a:buBlip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0" latinLnBrk="0" hangingPunct="0">
                  <a:lnSpc>
                    <a:spcPct val="125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0" latinLnBrk="0" hangingPunct="0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나눔바른고딕" panose="020B0603020101020101" pitchFamily="34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+mj-lt"/>
                  <a:buNone/>
                </a:pPr>
                <a:r>
                  <a:rPr lang="en-US" sz="2000" dirty="0"/>
                  <a:t>Solution to MDP: The Bellman Equation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The </a:t>
                </a:r>
                <a:r>
                  <a:rPr lang="en-US" altLang="ko-KR" sz="1600" b="1" dirty="0"/>
                  <a:t>utility of a state</a:t>
                </a:r>
                <a:r>
                  <a:rPr lang="en-US" altLang="ko-KR" sz="1600" dirty="0"/>
                  <a:t> is the immediate reward for that state plus the expected discounted utility of the next state,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ko-KR" sz="1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16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altLang="ko-KR" sz="16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ko-KR" sz="1400" dirty="0"/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200" dirty="0"/>
                  <a:t>This is called the </a:t>
                </a:r>
                <a:r>
                  <a:rPr lang="en-US" altLang="ko-KR" sz="1200" b="1" dirty="0"/>
                  <a:t>Bellman Equation</a:t>
                </a:r>
                <a:r>
                  <a:rPr lang="en-US" altLang="ko-KR" sz="1200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Bellman equations for the 4×3 world (for the state (1,1)):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DB4C2F4-0DC5-2D4C-9091-92BEA20D4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7" y="731310"/>
                <a:ext cx="6789447" cy="3909856"/>
              </a:xfrm>
              <a:prstGeom prst="rect">
                <a:avLst/>
              </a:prstGeom>
              <a:blipFill>
                <a:blip r:embed="rId6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0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ED9-A9DF-48FA-8F30-3838573B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AFC"/>
                </a:solidFill>
              </a:rPr>
              <a:t>Partially Observable MDP (POMDP)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0FA5268-A9BC-1A40-B9B0-58CF70DD6DB8}"/>
                  </a:ext>
                </a:extLst>
              </p:cNvPr>
              <p:cNvSpPr/>
              <p:nvPr/>
            </p:nvSpPr>
            <p:spPr>
              <a:xfrm>
                <a:off x="179512" y="2499742"/>
                <a:ext cx="3024336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agent must decide what to do now!</a:t>
                </a:r>
              </a:p>
              <a:p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at time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(unobservable):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 (observable):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</a:t>
                </a: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(short-term):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Utility</a:t>
                </a: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(long-term):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 model: </a:t>
                </a:r>
                <a14:m>
                  <m:oMath xmlns:m="http://schemas.openxmlformats.org/officeDocument/2006/math">
                    <m:r>
                      <a:rPr lang="en-US" altLang="ko-KR" sz="14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ko-KR" sz="1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 model: </a:t>
                </a:r>
                <a14:m>
                  <m:oMath xmlns:m="http://schemas.openxmlformats.org/officeDocument/2006/math">
                    <m:r>
                      <a:rPr lang="en-US" altLang="ko-KR" sz="14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 err="1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0FA5268-A9BC-1A40-B9B0-58CF70DD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99742"/>
                <a:ext cx="3024336" cy="2246769"/>
              </a:xfrm>
              <a:prstGeom prst="rect">
                <a:avLst/>
              </a:prstGeom>
              <a:blipFill>
                <a:blip r:embed="rId2"/>
                <a:stretch>
                  <a:fillRect l="-417" t="-562" b="-22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8732E9-3865-EC48-88E6-C16B6CA69D82}"/>
              </a:ext>
            </a:extLst>
          </p:cNvPr>
          <p:cNvSpPr/>
          <p:nvPr/>
        </p:nvSpPr>
        <p:spPr>
          <a:xfrm>
            <a:off x="3995936" y="1011112"/>
            <a:ext cx="4929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Observable Markov Decision Process (POMDP)</a:t>
            </a:r>
            <a:endParaRPr lang="ko-KR" altLang="en-US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26FB03-D372-404B-BD28-655D27FE7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89"/>
          <a:stretch/>
        </p:blipFill>
        <p:spPr>
          <a:xfrm>
            <a:off x="35496" y="769028"/>
            <a:ext cx="3672408" cy="1589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C58E3-EEB8-7440-9F87-346F2982F034}"/>
              </a:ext>
            </a:extLst>
          </p:cNvPr>
          <p:cNvSpPr txBox="1"/>
          <p:nvPr/>
        </p:nvSpPr>
        <p:spPr>
          <a:xfrm>
            <a:off x="5004048" y="4325480"/>
            <a:ext cx="313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87B15DC-E087-6941-B713-CCFB5FD20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754" y="1549721"/>
            <a:ext cx="5763293" cy="27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1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Observable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Definition of POMDPs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For POMDPs, we also have an action to consider, but the result is essentially the same.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ko-KR" sz="16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was the previous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belief state</a:t>
                </a:r>
                <a:r>
                  <a:rPr lang="en-US" altLang="ko-KR" sz="1600" dirty="0"/>
                  <a:t>, and the agent does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600" dirty="0"/>
                  <a:t> and then perceives evidence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600" dirty="0"/>
                  <a:t>, then the new belief state is given by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altLang="ko-KR" sz="1400" dirty="0"/>
                  <a:t>here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400" dirty="0"/>
                  <a:t> is a normalizing constant that makes the belief state sum to 1.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1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FORWARD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5D40C5-7D63-4D6F-941B-A8F225BB3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544" y="843558"/>
                <a:ext cx="8424936" cy="4105275"/>
              </a:xfrm>
              <a:blipFill>
                <a:blip r:embed="rId2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3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Lecture 13. Utility-Based Agents</a:t>
            </a:r>
            <a:endParaRPr kumimoji="1" lang="ko-Kore-KR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448D12-1B69-9140-A5B9-4F36AA0F9C0B}"/>
              </a:ext>
            </a:extLst>
          </p:cNvPr>
          <p:cNvSpPr txBox="1">
            <a:spLocks/>
          </p:cNvSpPr>
          <p:nvPr/>
        </p:nvSpPr>
        <p:spPr>
          <a:xfrm>
            <a:off x="467544" y="626715"/>
            <a:ext cx="7560840" cy="4105275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1pPr>
            <a:lvl2pPr marL="742950" indent="-28575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2pPr>
            <a:lvl3pPr marL="11430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3pPr>
            <a:lvl4pPr marL="16002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4pPr>
            <a:lvl5pPr marL="2057400" indent="-228600" algn="l" defTabSz="914400" rtl="0" eaLnBrk="0" latinLnBrk="0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 </a:t>
            </a:r>
            <a:r>
              <a:rPr kumimoji="1" lang="en-US" altLang="ko-KR" sz="1800" dirty="0">
                <a:solidFill>
                  <a:prstClr val="black"/>
                </a:solidFill>
              </a:rPr>
              <a:t>Sequential Decision Problems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ja-JP" sz="1600" dirty="0">
                <a:solidFill>
                  <a:srgbClr val="0000FF"/>
                </a:solidFill>
              </a:rPr>
              <a:t>Utility function, </a:t>
            </a:r>
            <a:r>
              <a:rPr kumimoji="1" lang="en-US" altLang="ja-JP" sz="1600" b="1" dirty="0">
                <a:solidFill>
                  <a:srgbClr val="0000FF"/>
                </a:solidFill>
              </a:rPr>
              <a:t>MDP</a:t>
            </a:r>
            <a:r>
              <a:rPr kumimoji="1" lang="en-US" altLang="ja-JP" sz="1600" dirty="0">
                <a:solidFill>
                  <a:srgbClr val="0000FF"/>
                </a:solidFill>
              </a:rPr>
              <a:t>, </a:t>
            </a:r>
            <a:r>
              <a:rPr kumimoji="1" lang="en-US" altLang="ja-JP" sz="1600" b="1" dirty="0">
                <a:solidFill>
                  <a:srgbClr val="0000FF"/>
                </a:solidFill>
              </a:rPr>
              <a:t>POMDP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800" dirty="0">
                <a:solidFill>
                  <a:prstClr val="black"/>
                </a:solidFill>
              </a:rPr>
              <a:t>Algorithms</a:t>
            </a:r>
            <a:r>
              <a:rPr kumimoji="1" lang="ko-KR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ko-KR" sz="1800" dirty="0">
                <a:solidFill>
                  <a:prstClr val="black"/>
                </a:solidFill>
              </a:rPr>
              <a:t>for</a:t>
            </a:r>
            <a:r>
              <a:rPr kumimoji="1" lang="ko-KR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ko-KR" sz="1800" dirty="0">
                <a:solidFill>
                  <a:prstClr val="black"/>
                </a:solidFill>
              </a:rPr>
              <a:t>MDPs</a:t>
            </a:r>
            <a:endParaRPr kumimoji="1" lang="en-US" altLang="ja-JP" sz="1800" dirty="0">
              <a:solidFill>
                <a:prstClr val="black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ja-JP" sz="1600" b="1" dirty="0">
                <a:solidFill>
                  <a:srgbClr val="0000FF"/>
                </a:solidFill>
              </a:rPr>
              <a:t>Value Iteration</a:t>
            </a:r>
            <a:r>
              <a:rPr kumimoji="1" lang="en-US" altLang="ko-KR" sz="1600" dirty="0">
                <a:solidFill>
                  <a:prstClr val="black"/>
                </a:solidFill>
              </a:rPr>
              <a:t>,</a:t>
            </a:r>
            <a:r>
              <a:rPr kumimoji="1" lang="ko-KR" altLang="en-US" sz="1600" dirty="0">
                <a:solidFill>
                  <a:prstClr val="black"/>
                </a:solidFill>
              </a:rPr>
              <a:t> </a:t>
            </a:r>
            <a:r>
              <a:rPr kumimoji="1" lang="en-US" altLang="ja-JP" sz="1600" b="1" dirty="0">
                <a:solidFill>
                  <a:srgbClr val="0000FF"/>
                </a:solidFill>
              </a:rPr>
              <a:t>Policy Iteration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00FF"/>
                </a:solidFill>
              </a:rPr>
              <a:t>Finding </a:t>
            </a:r>
            <a:r>
              <a:rPr lang="en-US" altLang="ko-KR" sz="1400" dirty="0">
                <a:solidFill>
                  <a:srgbClr val="C00000"/>
                </a:solidFill>
              </a:rPr>
              <a:t>optimal policies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Bellman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800" dirty="0">
                <a:solidFill>
                  <a:prstClr val="black"/>
                </a:solidFill>
              </a:rPr>
              <a:t>Partially Observable MDPs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/>
              <a:t>Decision-theoretic agents, </a:t>
            </a:r>
            <a:r>
              <a:rPr lang="en-US" altLang="ko-Kore-KR" sz="1600" dirty="0"/>
              <a:t>Definition of POMDPs 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800" dirty="0"/>
              <a:t>Algorithms for Solving POMDPs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</a:rPr>
              <a:t>Value Iteration for POMDPS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>
                <a:solidFill>
                  <a:srgbClr val="0000FF"/>
                </a:solidFill>
              </a:rPr>
              <a:t>Dynamic decision networks </a:t>
            </a:r>
            <a:r>
              <a:rPr lang="en-US" altLang="ko-KR" sz="1600" dirty="0"/>
              <a:t>= dynamic Bayesian net + decision net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639AA4-2A1D-5844-9705-46FDDC796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174"/>
          <a:stretch/>
        </p:blipFill>
        <p:spPr>
          <a:xfrm>
            <a:off x="5830669" y="2929050"/>
            <a:ext cx="3205827" cy="1531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938D1A-8022-164B-8DD5-E1F2923133FA}"/>
              </a:ext>
            </a:extLst>
          </p:cNvPr>
          <p:cNvSpPr txBox="1"/>
          <p:nvPr/>
        </p:nvSpPr>
        <p:spPr>
          <a:xfrm>
            <a:off x="5911346" y="2644749"/>
            <a:ext cx="294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&lt;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출처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&gt;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Stuart J. Russell and Peter </a:t>
            </a:r>
            <a:r>
              <a:rPr lang="en-US" altLang="ko-KR" sz="9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Norvig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(2021).</a:t>
            </a:r>
            <a:r>
              <a:rPr lang="ko-KR" altLang="en-US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NanumBarunGothic" panose="020B0603020101020101" pitchFamily="34" charset="-127"/>
                <a:cs typeface="Times New Roman" panose="02020603050405020304" pitchFamily="18" charset="0"/>
              </a:rPr>
              <a:t>Artificial Intelligence: A Modern Approach (4th Edition). Pearson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5EB0F2-147E-CD4D-B13F-9F209A20C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077"/>
          <a:stretch/>
        </p:blipFill>
        <p:spPr>
          <a:xfrm>
            <a:off x="5402372" y="928232"/>
            <a:ext cx="3562065" cy="17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6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Outline (Lecture 13)</a:t>
            </a:r>
            <a:endParaRPr dirty="0"/>
          </a:p>
        </p:txBody>
      </p:sp>
      <p:sp>
        <p:nvSpPr>
          <p:cNvPr id="98" name="Google Shape;98;p8"/>
          <p:cNvSpPr/>
          <p:nvPr/>
        </p:nvSpPr>
        <p:spPr>
          <a:xfrm>
            <a:off x="438198" y="949094"/>
            <a:ext cx="1263772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13.1 </a:t>
            </a:r>
            <a:r>
              <a:rPr kumimoji="1"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나눔바른고딕" panose="020B0603020101020101" pitchFamily="34" charset="-127"/>
                <a:cs typeface="Times New Roman" panose="02020603050405020304" pitchFamily="18" charset="0"/>
              </a:rPr>
              <a:t>Sequential Decision Problems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…………………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13.2 Algorithms for MDPs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………………………….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dirty="0"/>
          </a:p>
          <a:p>
            <a:pPr marL="457200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13.3 Partially Observable MDPs </a:t>
            </a:r>
            <a:r>
              <a:rPr lang="en-US" altLang="ko-KR" sz="2400" dirty="0">
                <a:latin typeface="Times New Roman"/>
                <a:ea typeface="Times New Roman"/>
                <a:cs typeface="Times New Roman"/>
                <a:sym typeface="Times New Roman"/>
              </a:rPr>
              <a:t>……………………</a:t>
            </a: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>
              <a:lnSpc>
                <a:spcPct val="150000"/>
              </a:lnSpc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13.4 Algorithms for Solving POMDPs   …………</a:t>
            </a:r>
            <a:r>
              <a:rPr lang="en-US" altLang="ko-KR" sz="2400" dirty="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2400" dirty="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……………………………………………</a:t>
            </a:r>
            <a:endParaRPr sz="24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355265" y="981478"/>
            <a:ext cx="57606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10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나눔바른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285750" indent="-285750" algn="ctr">
          <a:buBlip>
            <a:blip xmlns:r="http://schemas.openxmlformats.org/officeDocument/2006/relationships" r:embed="rId1"/>
          </a:buBlip>
          <a:defRPr dirty="0" err="1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dirty="0" err="1">
            <a:latin typeface="나눔바른고딕" panose="020B0603020101020101" pitchFamily="34" charset="-127"/>
            <a:ea typeface="나눔바른고딕" panose="020B0603020101020101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20681</TotalTime>
  <Words>3475</Words>
  <Application>Microsoft Macintosh PowerPoint</Application>
  <PresentationFormat>화면 슬라이드 쇼(16:9)</PresentationFormat>
  <Paragraphs>337</Paragraphs>
  <Slides>42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나눔바른고딕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Introduction</vt:lpstr>
      <vt:lpstr>Sequential Decision Problems</vt:lpstr>
      <vt:lpstr>Solutions to MDPs</vt:lpstr>
      <vt:lpstr>Partially Observable MDP (POMDP)</vt:lpstr>
      <vt:lpstr>Partially Observable MDPs</vt:lpstr>
      <vt:lpstr>Lecture 13. Utility-Based Agents</vt:lpstr>
      <vt:lpstr>Outline (Lecture 13)</vt:lpstr>
      <vt:lpstr>PowerPoint 프레젠테이션</vt:lpstr>
      <vt:lpstr>13.1 Sequential Decision Problems (1/7)</vt:lpstr>
      <vt:lpstr>13.1 Sequential Decision Problems (2/7)</vt:lpstr>
      <vt:lpstr>13.1 Sequential Decision Problems (3/7)</vt:lpstr>
      <vt:lpstr>13.1 Sequential Decision Problems (4/7)</vt:lpstr>
      <vt:lpstr>13.1 Sequential Decision Problems (5/7)</vt:lpstr>
      <vt:lpstr>13.1 Sequential Decision Problems (6/7)</vt:lpstr>
      <vt:lpstr>13.1 Sequential Decision Problems (7/7)</vt:lpstr>
      <vt:lpstr>PowerPoint 프레젠테이션</vt:lpstr>
      <vt:lpstr>13.2 Algorithms for MDPs (1/11)</vt:lpstr>
      <vt:lpstr>13.2 Algorithms for MDPs (2/11)</vt:lpstr>
      <vt:lpstr>13.2 Algorithms for MDPs (3/11)</vt:lpstr>
      <vt:lpstr>13.2 Algorithms for MDPs (4/11)</vt:lpstr>
      <vt:lpstr>13.2 Algorithms for MDPs (5/11)</vt:lpstr>
      <vt:lpstr>13.2 Algorithms for MDPs (6/11)</vt:lpstr>
      <vt:lpstr>13.2 Algorithms for MDPs (7/11)</vt:lpstr>
      <vt:lpstr>13.2 Algorithms for MDPs (8/11)</vt:lpstr>
      <vt:lpstr>13.2 Algorithms for MDPs (9/11)</vt:lpstr>
      <vt:lpstr>13.2 Algorithms for MDPs (10/11)</vt:lpstr>
      <vt:lpstr>13.2 Algorithms for MDPs (11/11)</vt:lpstr>
      <vt:lpstr>PowerPoint 프레젠테이션</vt:lpstr>
      <vt:lpstr>13.3 Partially Observable MDPs (1/5)</vt:lpstr>
      <vt:lpstr>13.3 Partially Observable MDPs (2/5)</vt:lpstr>
      <vt:lpstr>13.3 Partially Observable MDPs (3/5)</vt:lpstr>
      <vt:lpstr>13.3 Partially Observable MDPs (4/5)</vt:lpstr>
      <vt:lpstr>13.3 Partially Observable MDPs (5/5)</vt:lpstr>
      <vt:lpstr>PowerPoint 프레젠테이션</vt:lpstr>
      <vt:lpstr>13.4 Algorithms for Solving POMDPs (1/5)</vt:lpstr>
      <vt:lpstr>13.4 Algorithms for Solving POMDPs (2/5)</vt:lpstr>
      <vt:lpstr>13.4 Algorithms for Solving POMDPs (3/5)</vt:lpstr>
      <vt:lpstr>13.4 Algorithms for Solving POMDPs (4/5)</vt:lpstr>
      <vt:lpstr>13.4 Algorithms for Solving POMDPs (5/5)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EURI</dc:creator>
  <cp:lastModifiedBy>Microsoft Office User</cp:lastModifiedBy>
  <cp:revision>2145</cp:revision>
  <cp:lastPrinted>2015-05-26T08:02:34Z</cp:lastPrinted>
  <dcterms:created xsi:type="dcterms:W3CDTF">2012-06-20T06:21:11Z</dcterms:created>
  <dcterms:modified xsi:type="dcterms:W3CDTF">2022-06-06T07:21:01Z</dcterms:modified>
</cp:coreProperties>
</file>